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5" r:id="rId2"/>
    <p:sldId id="323" r:id="rId3"/>
    <p:sldId id="331" r:id="rId4"/>
    <p:sldId id="326" r:id="rId5"/>
    <p:sldId id="325" r:id="rId6"/>
    <p:sldId id="290" r:id="rId7"/>
    <p:sldId id="328" r:id="rId8"/>
    <p:sldId id="329" r:id="rId9"/>
    <p:sldId id="330" r:id="rId10"/>
    <p:sldId id="332" r:id="rId11"/>
    <p:sldId id="324" r:id="rId12"/>
    <p:sldId id="327" r:id="rId13"/>
    <p:sldId id="333" r:id="rId14"/>
    <p:sldId id="334" r:id="rId15"/>
    <p:sldId id="335" r:id="rId16"/>
    <p:sldId id="336" r:id="rId17"/>
    <p:sldId id="33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7A9B97-49B9-E233-56A5-65D2BA8BE091}" name="Federico Vegetti" initials="FV" userId="S::10700398@polimi.it::001a6d71-7049-42d6-8e1e-32646dd2cc0e" providerId="AD"/>
  <p188:author id="{4EA277A3-C88E-98E3-579E-2F9F67FF848C}" name="Daniele Marcora" initials="DM" userId="Daniele Marcora" providerId="None"/>
  <p188:author id="{9D17DAA9-7B02-8343-D3F4-808F4991AE02}" name="Ali Nazir" initials="AN" userId="S::10701065@polimi.it::f5dd989b-7ed6-41f7-bc14-9cc75d535905" providerId="AD"/>
  <p188:author id="{9AD5F1BE-7E15-F50D-FDA6-9ABB2601BFE4}" name="Matteo Baio" initials="MB" userId="S::10667431@polimi.it::9c268499-ba50-46d5-8e24-6307e60c7dd2" providerId="AD"/>
  <p188:author id="{38382ED7-1F44-D45E-3B71-8B68A9AB9AA2}" name="Alberto Nuzzo" initials="AN" userId="S::10722781@polimi.it::4818a731-a495-45cc-aef4-450f0667158f" providerId="AD"/>
  <p188:author id="{5B2DEFD9-72A5-5DAE-98BF-DB2D194A3BF0}" name="Domenico Martinelli" initials="DM" userId="S::10937903@polimi.it::5de2b56f-e553-4dc0-8084-a8f0be915468" providerId="AD"/>
  <p188:author id="{3C17C4DB-7ABF-5EDB-5D3D-ED74F4B9ADBC}" name="Pierre Awedikian" initials="PA" userId="S::10873507@polimi.it::1bb791bb-06ef-4ab0-a010-e0faee2b3e14" providerId="AD"/>
  <p188:author id="{6108DAF0-A735-89A5-6E35-D12161604660}" name="Niccolò Matteucci" initials="NM" userId="S::10685222@polimi.it::e9bb6e36-e528-4afc-b1cf-b73cf1cb7f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E5D"/>
    <a:srgbClr val="501622"/>
    <a:srgbClr val="381017"/>
    <a:srgbClr val="FFFFFF"/>
    <a:srgbClr val="0000FF"/>
    <a:srgbClr val="FF0000"/>
    <a:srgbClr val="FF9966"/>
    <a:srgbClr val="FFDC6E"/>
    <a:srgbClr val="FFDA65"/>
    <a:srgbClr val="C0F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Ruote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Sedan base</c:v>
                </c:pt>
                <c:pt idx="1">
                  <c:v>Sedan spoiler</c:v>
                </c:pt>
                <c:pt idx="2">
                  <c:v>Coupe base</c:v>
                </c:pt>
                <c:pt idx="3">
                  <c:v>Coupe spoiler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5.1900000000000002E-2</c:v>
                </c:pt>
                <c:pt idx="1">
                  <c:v>5.0299999999999997E-2</c:v>
                </c:pt>
                <c:pt idx="2">
                  <c:v>5.2999999999999999E-2</c:v>
                </c:pt>
                <c:pt idx="3">
                  <c:v>5.2999999999999999E-2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7B-41D6-BACD-3CDD8D7AD80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Telaio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Sedan base</c:v>
                </c:pt>
                <c:pt idx="1">
                  <c:v>Sedan spoiler</c:v>
                </c:pt>
                <c:pt idx="2">
                  <c:v>Coupe base</c:v>
                </c:pt>
                <c:pt idx="3">
                  <c:v>Coupe spoiler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0.1024</c:v>
                </c:pt>
                <c:pt idx="1">
                  <c:v>7.8899999999999998E-2</c:v>
                </c:pt>
                <c:pt idx="2">
                  <c:v>0.1797</c:v>
                </c:pt>
                <c:pt idx="3">
                  <c:v>0.13880000000000001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7B-41D6-BACD-3CDD8D7AD80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Passaruota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Sedan base</c:v>
                </c:pt>
                <c:pt idx="1">
                  <c:v>Sedan spoiler</c:v>
                </c:pt>
                <c:pt idx="2">
                  <c:v>Coupe base</c:v>
                </c:pt>
                <c:pt idx="3">
                  <c:v>Coupe spoiler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0.3231</c:v>
                </c:pt>
                <c:pt idx="1">
                  <c:v>0.32450000000000001</c:v>
                </c:pt>
                <c:pt idx="2">
                  <c:v>0.37940000000000002</c:v>
                </c:pt>
                <c:pt idx="3">
                  <c:v>0.3906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7B-41D6-BACD-3CDD8D7AD80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Spoiler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Sedan base</c:v>
                </c:pt>
                <c:pt idx="1">
                  <c:v>Sedan spoiler</c:v>
                </c:pt>
                <c:pt idx="2">
                  <c:v>Coupe base</c:v>
                </c:pt>
                <c:pt idx="3">
                  <c:v>Coupe spoiler</c:v>
                </c:pt>
              </c:strCache>
            </c:strRef>
          </c:cat>
          <c:val>
            <c:numRef>
              <c:f>Foglio1!$E$2:$E$5</c:f>
              <c:numCache>
                <c:formatCode>General</c:formatCode>
                <c:ptCount val="4"/>
                <c:pt idx="0">
                  <c:v>0</c:v>
                </c:pt>
                <c:pt idx="1">
                  <c:v>1.1599999999999999E-2</c:v>
                </c:pt>
                <c:pt idx="2">
                  <c:v>0</c:v>
                </c:pt>
                <c:pt idx="3">
                  <c:v>1.0800000000000001E-2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7B-41D6-BACD-3CDD8D7AD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0104080"/>
        <c:axId val="1380125200"/>
      </c:barChart>
      <c:catAx>
        <c:axId val="1380104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0125200"/>
        <c:crosses val="autoZero"/>
        <c:auto val="1"/>
        <c:lblAlgn val="ctr"/>
        <c:lblOffset val="100"/>
        <c:noMultiLvlLbl val="0"/>
      </c:catAx>
      <c:valAx>
        <c:axId val="1380125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Coefficiente di resistenza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010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A000E8-ED9C-4CD8-B2C2-2C93D7DAF87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B8B2C64-BECA-4780-800D-66D3C49028CB}">
      <dgm:prSet phldrT="[Testo]" custT="1"/>
      <dgm:spPr>
        <a:solidFill>
          <a:srgbClr val="083E5D"/>
        </a:solidFill>
        <a:ln>
          <a:solidFill>
            <a:srgbClr val="083E5D"/>
          </a:solidFill>
        </a:ln>
      </dgm:spPr>
      <dgm:t>
        <a:bodyPr/>
        <a:lstStyle/>
        <a:p>
          <a:pPr algn="ctr"/>
          <a:r>
            <a:rPr lang="it-IT" sz="2800" dirty="0"/>
            <a:t>CAD</a:t>
          </a:r>
        </a:p>
      </dgm:t>
    </dgm:pt>
    <dgm:pt modelId="{CDBBF2F4-8865-442A-B6A1-2B15A48BDF02}" type="parTrans" cxnId="{8CA210EC-3028-4635-91C3-3BFB55DC14CB}">
      <dgm:prSet/>
      <dgm:spPr/>
      <dgm:t>
        <a:bodyPr/>
        <a:lstStyle/>
        <a:p>
          <a:endParaRPr lang="it-IT"/>
        </a:p>
      </dgm:t>
    </dgm:pt>
    <dgm:pt modelId="{43368443-3A98-4CC6-84A0-071E4CF318E5}" type="sibTrans" cxnId="{8CA210EC-3028-4635-91C3-3BFB55DC14CB}">
      <dgm:prSet/>
      <dgm:spPr/>
      <dgm:t>
        <a:bodyPr/>
        <a:lstStyle/>
        <a:p>
          <a:endParaRPr lang="it-IT"/>
        </a:p>
      </dgm:t>
    </dgm:pt>
    <dgm:pt modelId="{10019F55-06BD-41B5-B6B4-E9EBD347A564}">
      <dgm:prSet phldrT="[Testo]"/>
      <dgm:spPr>
        <a:ln>
          <a:solidFill>
            <a:srgbClr val="083E5D"/>
          </a:solidFill>
        </a:ln>
      </dgm:spPr>
      <dgm:t>
        <a:bodyPr/>
        <a:lstStyle/>
        <a:p>
          <a:r>
            <a:rPr lang="it-IT" dirty="0"/>
            <a:t>Inventor</a:t>
          </a:r>
        </a:p>
      </dgm:t>
    </dgm:pt>
    <dgm:pt modelId="{05FF1815-214E-4D6A-AB80-E35DB54A0FD2}" type="parTrans" cxnId="{4D1454E2-328E-4B25-AE0E-F6A716D0B53D}">
      <dgm:prSet/>
      <dgm:spPr/>
      <dgm:t>
        <a:bodyPr/>
        <a:lstStyle/>
        <a:p>
          <a:endParaRPr lang="it-IT"/>
        </a:p>
      </dgm:t>
    </dgm:pt>
    <dgm:pt modelId="{7AE3BAE0-C25B-4C3D-8180-5B0F9A0EE264}" type="sibTrans" cxnId="{4D1454E2-328E-4B25-AE0E-F6A716D0B53D}">
      <dgm:prSet/>
      <dgm:spPr/>
      <dgm:t>
        <a:bodyPr/>
        <a:lstStyle/>
        <a:p>
          <a:endParaRPr lang="it-IT"/>
        </a:p>
      </dgm:t>
    </dgm:pt>
    <dgm:pt modelId="{43D64975-8B17-4787-807D-9C617267FC6A}">
      <dgm:prSet phldrT="[Testo]" custT="1"/>
      <dgm:spPr>
        <a:solidFill>
          <a:srgbClr val="083E5D"/>
        </a:solidFill>
        <a:ln>
          <a:solidFill>
            <a:srgbClr val="083E5D"/>
          </a:solidFill>
        </a:ln>
      </dgm:spPr>
      <dgm:t>
        <a:bodyPr/>
        <a:lstStyle/>
        <a:p>
          <a:pPr algn="ctr"/>
          <a:r>
            <a:rPr lang="it-IT" sz="2800" dirty="0"/>
            <a:t>Mesh</a:t>
          </a:r>
        </a:p>
      </dgm:t>
    </dgm:pt>
    <dgm:pt modelId="{E67D5425-EC97-4844-BE33-09838E6DC09C}" type="parTrans" cxnId="{5B44CF87-14D5-4024-90B8-39CB2DF26FC3}">
      <dgm:prSet/>
      <dgm:spPr/>
      <dgm:t>
        <a:bodyPr/>
        <a:lstStyle/>
        <a:p>
          <a:endParaRPr lang="it-IT"/>
        </a:p>
      </dgm:t>
    </dgm:pt>
    <dgm:pt modelId="{F048C5E0-C765-4447-98D5-952634CB4241}" type="sibTrans" cxnId="{5B44CF87-14D5-4024-90B8-39CB2DF26FC3}">
      <dgm:prSet/>
      <dgm:spPr/>
      <dgm:t>
        <a:bodyPr/>
        <a:lstStyle/>
        <a:p>
          <a:endParaRPr lang="it-IT"/>
        </a:p>
      </dgm:t>
    </dgm:pt>
    <dgm:pt modelId="{6A3E2DE2-1ECF-4165-A886-4B73F083ADA8}">
      <dgm:prSet phldrT="[Testo]"/>
      <dgm:spPr>
        <a:ln>
          <a:solidFill>
            <a:srgbClr val="083E5D"/>
          </a:solidFill>
        </a:ln>
      </dgm:spPr>
      <dgm:t>
        <a:bodyPr/>
        <a:lstStyle/>
        <a:p>
          <a:r>
            <a:rPr lang="it-IT" dirty="0" err="1"/>
            <a:t>Snappy</a:t>
          </a:r>
          <a:endParaRPr lang="it-IT" dirty="0"/>
        </a:p>
      </dgm:t>
    </dgm:pt>
    <dgm:pt modelId="{B2CA46CA-9FBD-43A8-B1A1-94E84FCD3D89}" type="parTrans" cxnId="{507E8ABC-C5E0-4157-964B-AD5C1EF7B68A}">
      <dgm:prSet/>
      <dgm:spPr/>
      <dgm:t>
        <a:bodyPr/>
        <a:lstStyle/>
        <a:p>
          <a:endParaRPr lang="it-IT"/>
        </a:p>
      </dgm:t>
    </dgm:pt>
    <dgm:pt modelId="{61BCF117-9377-4839-9CDB-A1E7B0DD20F1}" type="sibTrans" cxnId="{507E8ABC-C5E0-4157-964B-AD5C1EF7B68A}">
      <dgm:prSet/>
      <dgm:spPr/>
      <dgm:t>
        <a:bodyPr/>
        <a:lstStyle/>
        <a:p>
          <a:endParaRPr lang="it-IT"/>
        </a:p>
      </dgm:t>
    </dgm:pt>
    <dgm:pt modelId="{FB5D8EFB-B3E6-4662-B5A0-B0C99F587EA4}">
      <dgm:prSet phldrT="[Testo]" custT="1"/>
      <dgm:spPr>
        <a:solidFill>
          <a:srgbClr val="083E5D"/>
        </a:solidFill>
        <a:ln>
          <a:solidFill>
            <a:srgbClr val="083E5D"/>
          </a:solidFill>
        </a:ln>
      </dgm:spPr>
      <dgm:t>
        <a:bodyPr/>
        <a:lstStyle/>
        <a:p>
          <a:pPr algn="ctr"/>
          <a:r>
            <a:rPr lang="it-IT" sz="2800" dirty="0"/>
            <a:t>CFD</a:t>
          </a:r>
        </a:p>
      </dgm:t>
    </dgm:pt>
    <dgm:pt modelId="{2623D21F-4C26-4018-B2D5-39E91573D9BF}" type="parTrans" cxnId="{60AF428E-0A29-4B43-958B-2D2866FBADD5}">
      <dgm:prSet/>
      <dgm:spPr/>
      <dgm:t>
        <a:bodyPr/>
        <a:lstStyle/>
        <a:p>
          <a:endParaRPr lang="it-IT"/>
        </a:p>
      </dgm:t>
    </dgm:pt>
    <dgm:pt modelId="{0C22662D-622A-49DD-A054-07D92E141964}" type="sibTrans" cxnId="{60AF428E-0A29-4B43-958B-2D2866FBADD5}">
      <dgm:prSet/>
      <dgm:spPr/>
      <dgm:t>
        <a:bodyPr/>
        <a:lstStyle/>
        <a:p>
          <a:endParaRPr lang="it-IT"/>
        </a:p>
      </dgm:t>
    </dgm:pt>
    <dgm:pt modelId="{FBCF35F2-B930-436B-B178-D2FB61633802}">
      <dgm:prSet phldrT="[Testo]"/>
      <dgm:spPr>
        <a:ln>
          <a:solidFill>
            <a:srgbClr val="083E5D"/>
          </a:solidFill>
        </a:ln>
      </dgm:spPr>
      <dgm:t>
        <a:bodyPr/>
        <a:lstStyle/>
        <a:p>
          <a:r>
            <a:rPr lang="it-IT" dirty="0" err="1"/>
            <a:t>OpenFOAM</a:t>
          </a:r>
          <a:r>
            <a:rPr lang="it-IT" dirty="0"/>
            <a:t> 3D RANS</a:t>
          </a:r>
        </a:p>
      </dgm:t>
    </dgm:pt>
    <dgm:pt modelId="{B3467CAF-2497-4384-9207-1119C6181E17}" type="parTrans" cxnId="{B3C296C6-8C84-4908-80ED-5793AFDE32E6}">
      <dgm:prSet/>
      <dgm:spPr/>
      <dgm:t>
        <a:bodyPr/>
        <a:lstStyle/>
        <a:p>
          <a:endParaRPr lang="it-IT"/>
        </a:p>
      </dgm:t>
    </dgm:pt>
    <dgm:pt modelId="{866B8626-4818-4AD4-8341-78A7BDD11FDF}" type="sibTrans" cxnId="{B3C296C6-8C84-4908-80ED-5793AFDE32E6}">
      <dgm:prSet/>
      <dgm:spPr/>
      <dgm:t>
        <a:bodyPr/>
        <a:lstStyle/>
        <a:p>
          <a:endParaRPr lang="it-IT"/>
        </a:p>
      </dgm:t>
    </dgm:pt>
    <dgm:pt modelId="{F37BFE5A-97F2-44B3-844F-03BD72867282}">
      <dgm:prSet phldrT="[Testo]" custT="1"/>
      <dgm:spPr>
        <a:solidFill>
          <a:srgbClr val="083E5D"/>
        </a:solidFill>
        <a:ln>
          <a:solidFill>
            <a:srgbClr val="083E5D"/>
          </a:solidFill>
        </a:ln>
      </dgm:spPr>
      <dgm:t>
        <a:bodyPr/>
        <a:lstStyle/>
        <a:p>
          <a:pPr algn="ctr"/>
          <a:r>
            <a:rPr lang="it-IT" sz="2400" dirty="0"/>
            <a:t>Post Processing</a:t>
          </a:r>
        </a:p>
      </dgm:t>
    </dgm:pt>
    <dgm:pt modelId="{0304D716-3882-4F8B-AAAB-0176E564EA91}" type="parTrans" cxnId="{A97B318C-A839-4AA1-B30C-F35EC95161CC}">
      <dgm:prSet/>
      <dgm:spPr/>
      <dgm:t>
        <a:bodyPr/>
        <a:lstStyle/>
        <a:p>
          <a:endParaRPr lang="it-IT"/>
        </a:p>
      </dgm:t>
    </dgm:pt>
    <dgm:pt modelId="{71FAEEE4-3903-43EE-AC18-7C142AE9FE03}" type="sibTrans" cxnId="{A97B318C-A839-4AA1-B30C-F35EC95161CC}">
      <dgm:prSet/>
      <dgm:spPr/>
      <dgm:t>
        <a:bodyPr/>
        <a:lstStyle/>
        <a:p>
          <a:endParaRPr lang="it-IT"/>
        </a:p>
      </dgm:t>
    </dgm:pt>
    <dgm:pt modelId="{1CFBCC27-9979-48D1-9D01-B6973C8688AD}">
      <dgm:prSet phldrT="[Testo]"/>
      <dgm:spPr>
        <a:ln>
          <a:solidFill>
            <a:srgbClr val="083E5D"/>
          </a:solidFill>
        </a:ln>
      </dgm:spPr>
      <dgm:t>
        <a:bodyPr/>
        <a:lstStyle/>
        <a:p>
          <a:r>
            <a:rPr lang="it-IT" dirty="0" err="1"/>
            <a:t>Paraview</a:t>
          </a:r>
          <a:endParaRPr lang="it-IT" dirty="0"/>
        </a:p>
      </dgm:t>
    </dgm:pt>
    <dgm:pt modelId="{8EC1FE9C-A917-446A-8CDB-B912CA41EDEF}" type="parTrans" cxnId="{802D4ECE-8B60-4832-9A3F-BA51331C0468}">
      <dgm:prSet/>
      <dgm:spPr/>
      <dgm:t>
        <a:bodyPr/>
        <a:lstStyle/>
        <a:p>
          <a:endParaRPr lang="it-IT"/>
        </a:p>
      </dgm:t>
    </dgm:pt>
    <dgm:pt modelId="{B2CEDF41-8960-4027-96CB-3D7884424694}" type="sibTrans" cxnId="{802D4ECE-8B60-4832-9A3F-BA51331C0468}">
      <dgm:prSet/>
      <dgm:spPr/>
      <dgm:t>
        <a:bodyPr/>
        <a:lstStyle/>
        <a:p>
          <a:endParaRPr lang="it-IT"/>
        </a:p>
      </dgm:t>
    </dgm:pt>
    <dgm:pt modelId="{D1D4CD6E-6A8C-4A5B-94E2-9A7BAAF0DC8F}" type="pres">
      <dgm:prSet presAssocID="{58A000E8-ED9C-4CD8-B2C2-2C93D7DAF876}" presName="linearFlow" presStyleCnt="0">
        <dgm:presLayoutVars>
          <dgm:dir/>
          <dgm:animLvl val="lvl"/>
          <dgm:resizeHandles val="exact"/>
        </dgm:presLayoutVars>
      </dgm:prSet>
      <dgm:spPr/>
    </dgm:pt>
    <dgm:pt modelId="{309059FB-5D20-46E6-8DC4-135770155F5B}" type="pres">
      <dgm:prSet presAssocID="{DB8B2C64-BECA-4780-800D-66D3C49028CB}" presName="composite" presStyleCnt="0"/>
      <dgm:spPr/>
    </dgm:pt>
    <dgm:pt modelId="{615BF79F-010C-41F4-BC76-20A3E4DE7A86}" type="pres">
      <dgm:prSet presAssocID="{DB8B2C64-BECA-4780-800D-66D3C49028CB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2BEA2F2-FD22-404A-A262-CCE87EB67C4A}" type="pres">
      <dgm:prSet presAssocID="{DB8B2C64-BECA-4780-800D-66D3C49028CB}" presName="parSh" presStyleLbl="node1" presStyleIdx="0" presStyleCnt="4"/>
      <dgm:spPr/>
    </dgm:pt>
    <dgm:pt modelId="{0E3F7208-7164-452D-8AAF-296D0E748386}" type="pres">
      <dgm:prSet presAssocID="{DB8B2C64-BECA-4780-800D-66D3C49028CB}" presName="desTx" presStyleLbl="fgAcc1" presStyleIdx="0" presStyleCnt="4" custScaleY="70792">
        <dgm:presLayoutVars>
          <dgm:bulletEnabled val="1"/>
        </dgm:presLayoutVars>
      </dgm:prSet>
      <dgm:spPr/>
    </dgm:pt>
    <dgm:pt modelId="{D1AFF719-77A8-4DF1-B85A-F37BFCD919FA}" type="pres">
      <dgm:prSet presAssocID="{43368443-3A98-4CC6-84A0-071E4CF318E5}" presName="sibTrans" presStyleLbl="sibTrans2D1" presStyleIdx="0" presStyleCnt="3"/>
      <dgm:spPr/>
    </dgm:pt>
    <dgm:pt modelId="{E9E44722-055A-4E0F-A314-D93F21ABAF90}" type="pres">
      <dgm:prSet presAssocID="{43368443-3A98-4CC6-84A0-071E4CF318E5}" presName="connTx" presStyleLbl="sibTrans2D1" presStyleIdx="0" presStyleCnt="3"/>
      <dgm:spPr/>
    </dgm:pt>
    <dgm:pt modelId="{4E1F2491-3595-4C24-B89C-C3C1121EFFD6}" type="pres">
      <dgm:prSet presAssocID="{43D64975-8B17-4787-807D-9C617267FC6A}" presName="composite" presStyleCnt="0"/>
      <dgm:spPr/>
    </dgm:pt>
    <dgm:pt modelId="{C727E30B-10B0-4CB2-B3AE-62955E940458}" type="pres">
      <dgm:prSet presAssocID="{43D64975-8B17-4787-807D-9C617267FC6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F47EA01-B417-4BA5-95F3-20296627F051}" type="pres">
      <dgm:prSet presAssocID="{43D64975-8B17-4787-807D-9C617267FC6A}" presName="parSh" presStyleLbl="node1" presStyleIdx="1" presStyleCnt="4"/>
      <dgm:spPr/>
    </dgm:pt>
    <dgm:pt modelId="{CE40B3A8-90E2-4FBD-A9D2-DE2A099F49F5}" type="pres">
      <dgm:prSet presAssocID="{43D64975-8B17-4787-807D-9C617267FC6A}" presName="desTx" presStyleLbl="fgAcc1" presStyleIdx="1" presStyleCnt="4" custScaleY="70792">
        <dgm:presLayoutVars>
          <dgm:bulletEnabled val="1"/>
        </dgm:presLayoutVars>
      </dgm:prSet>
      <dgm:spPr/>
    </dgm:pt>
    <dgm:pt modelId="{EA88433C-1CA6-4F83-BCD6-FE673A21010B}" type="pres">
      <dgm:prSet presAssocID="{F048C5E0-C765-4447-98D5-952634CB4241}" presName="sibTrans" presStyleLbl="sibTrans2D1" presStyleIdx="1" presStyleCnt="3"/>
      <dgm:spPr/>
    </dgm:pt>
    <dgm:pt modelId="{25911884-0F76-4CB7-8385-0A0A3B80C54D}" type="pres">
      <dgm:prSet presAssocID="{F048C5E0-C765-4447-98D5-952634CB4241}" presName="connTx" presStyleLbl="sibTrans2D1" presStyleIdx="1" presStyleCnt="3"/>
      <dgm:spPr/>
    </dgm:pt>
    <dgm:pt modelId="{75B8EC84-4849-4672-AF40-209A788D9BDC}" type="pres">
      <dgm:prSet presAssocID="{FB5D8EFB-B3E6-4662-B5A0-B0C99F587EA4}" presName="composite" presStyleCnt="0"/>
      <dgm:spPr/>
    </dgm:pt>
    <dgm:pt modelId="{F86A05EA-641F-4204-88ED-903A18B81153}" type="pres">
      <dgm:prSet presAssocID="{FB5D8EFB-B3E6-4662-B5A0-B0C99F587EA4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EE94C53-689E-40B9-8FC0-2A090654A393}" type="pres">
      <dgm:prSet presAssocID="{FB5D8EFB-B3E6-4662-B5A0-B0C99F587EA4}" presName="parSh" presStyleLbl="node1" presStyleIdx="2" presStyleCnt="4"/>
      <dgm:spPr/>
    </dgm:pt>
    <dgm:pt modelId="{92CF222B-56D9-44B8-A722-2422B35A5987}" type="pres">
      <dgm:prSet presAssocID="{FB5D8EFB-B3E6-4662-B5A0-B0C99F587EA4}" presName="desTx" presStyleLbl="fgAcc1" presStyleIdx="2" presStyleCnt="4" custScaleY="70792">
        <dgm:presLayoutVars>
          <dgm:bulletEnabled val="1"/>
        </dgm:presLayoutVars>
      </dgm:prSet>
      <dgm:spPr/>
    </dgm:pt>
    <dgm:pt modelId="{B50AAB8A-7994-4A70-AEA8-27D1E3D9DA6D}" type="pres">
      <dgm:prSet presAssocID="{0C22662D-622A-49DD-A054-07D92E141964}" presName="sibTrans" presStyleLbl="sibTrans2D1" presStyleIdx="2" presStyleCnt="3"/>
      <dgm:spPr/>
    </dgm:pt>
    <dgm:pt modelId="{EEA444BA-A490-4A05-96A5-4C651FA2B983}" type="pres">
      <dgm:prSet presAssocID="{0C22662D-622A-49DD-A054-07D92E141964}" presName="connTx" presStyleLbl="sibTrans2D1" presStyleIdx="2" presStyleCnt="3"/>
      <dgm:spPr/>
    </dgm:pt>
    <dgm:pt modelId="{0D769F98-1208-4FE2-91AD-A27E16E0B019}" type="pres">
      <dgm:prSet presAssocID="{F37BFE5A-97F2-44B3-844F-03BD72867282}" presName="composite" presStyleCnt="0"/>
      <dgm:spPr/>
    </dgm:pt>
    <dgm:pt modelId="{5E7F7629-2DF7-4A65-BC44-172EAAB07EFC}" type="pres">
      <dgm:prSet presAssocID="{F37BFE5A-97F2-44B3-844F-03BD7286728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D970A3F-D43B-47C9-98EB-C6AFDE03E229}" type="pres">
      <dgm:prSet presAssocID="{F37BFE5A-97F2-44B3-844F-03BD72867282}" presName="parSh" presStyleLbl="node1" presStyleIdx="3" presStyleCnt="4"/>
      <dgm:spPr/>
    </dgm:pt>
    <dgm:pt modelId="{52D396CB-DEEA-4A02-A76E-3A9FB845EC99}" type="pres">
      <dgm:prSet presAssocID="{F37BFE5A-97F2-44B3-844F-03BD72867282}" presName="desTx" presStyleLbl="fgAcc1" presStyleIdx="3" presStyleCnt="4" custScaleY="70792">
        <dgm:presLayoutVars>
          <dgm:bulletEnabled val="1"/>
        </dgm:presLayoutVars>
      </dgm:prSet>
      <dgm:spPr/>
    </dgm:pt>
  </dgm:ptLst>
  <dgm:cxnLst>
    <dgm:cxn modelId="{6588DA00-2C20-4E86-BAA6-76EC7F9B8462}" type="presOf" srcId="{F048C5E0-C765-4447-98D5-952634CB4241}" destId="{EA88433C-1CA6-4F83-BCD6-FE673A21010B}" srcOrd="0" destOrd="0" presId="urn:microsoft.com/office/officeart/2005/8/layout/process3"/>
    <dgm:cxn modelId="{B731DA18-2CB7-4F06-89CD-3D1FFC807477}" type="presOf" srcId="{43368443-3A98-4CC6-84A0-071E4CF318E5}" destId="{E9E44722-055A-4E0F-A314-D93F21ABAF90}" srcOrd="1" destOrd="0" presId="urn:microsoft.com/office/officeart/2005/8/layout/process3"/>
    <dgm:cxn modelId="{BCCB6319-2CBF-450B-8B2C-AF544F64760A}" type="presOf" srcId="{DB8B2C64-BECA-4780-800D-66D3C49028CB}" destId="{615BF79F-010C-41F4-BC76-20A3E4DE7A86}" srcOrd="0" destOrd="0" presId="urn:microsoft.com/office/officeart/2005/8/layout/process3"/>
    <dgm:cxn modelId="{3E3D822B-CE3B-4163-8B50-8F12EEB927B3}" type="presOf" srcId="{1CFBCC27-9979-48D1-9D01-B6973C8688AD}" destId="{52D396CB-DEEA-4A02-A76E-3A9FB845EC99}" srcOrd="0" destOrd="0" presId="urn:microsoft.com/office/officeart/2005/8/layout/process3"/>
    <dgm:cxn modelId="{BE21F531-7347-46A1-8A23-55F9C6BA0FAE}" type="presOf" srcId="{F048C5E0-C765-4447-98D5-952634CB4241}" destId="{25911884-0F76-4CB7-8385-0A0A3B80C54D}" srcOrd="1" destOrd="0" presId="urn:microsoft.com/office/officeart/2005/8/layout/process3"/>
    <dgm:cxn modelId="{0345E440-372B-41EE-881C-4A9849F0608A}" type="presOf" srcId="{F37BFE5A-97F2-44B3-844F-03BD72867282}" destId="{3D970A3F-D43B-47C9-98EB-C6AFDE03E229}" srcOrd="1" destOrd="0" presId="urn:microsoft.com/office/officeart/2005/8/layout/process3"/>
    <dgm:cxn modelId="{42F7E473-EB3F-4989-B5ED-CE42F37DC0E7}" type="presOf" srcId="{6A3E2DE2-1ECF-4165-A886-4B73F083ADA8}" destId="{CE40B3A8-90E2-4FBD-A9D2-DE2A099F49F5}" srcOrd="0" destOrd="0" presId="urn:microsoft.com/office/officeart/2005/8/layout/process3"/>
    <dgm:cxn modelId="{12FAE779-6233-45BD-B893-53669FF7EEBA}" type="presOf" srcId="{10019F55-06BD-41B5-B6B4-E9EBD347A564}" destId="{0E3F7208-7164-452D-8AAF-296D0E748386}" srcOrd="0" destOrd="0" presId="urn:microsoft.com/office/officeart/2005/8/layout/process3"/>
    <dgm:cxn modelId="{42556B5A-8BF8-4D69-A8BB-9495A265C27F}" type="presOf" srcId="{0C22662D-622A-49DD-A054-07D92E141964}" destId="{B50AAB8A-7994-4A70-AEA8-27D1E3D9DA6D}" srcOrd="0" destOrd="0" presId="urn:microsoft.com/office/officeart/2005/8/layout/process3"/>
    <dgm:cxn modelId="{5AF9387E-AE4D-4A84-8865-68ADD731D5CC}" type="presOf" srcId="{FBCF35F2-B930-436B-B178-D2FB61633802}" destId="{92CF222B-56D9-44B8-A722-2422B35A5987}" srcOrd="0" destOrd="0" presId="urn:microsoft.com/office/officeart/2005/8/layout/process3"/>
    <dgm:cxn modelId="{5B44CF87-14D5-4024-90B8-39CB2DF26FC3}" srcId="{58A000E8-ED9C-4CD8-B2C2-2C93D7DAF876}" destId="{43D64975-8B17-4787-807D-9C617267FC6A}" srcOrd="1" destOrd="0" parTransId="{E67D5425-EC97-4844-BE33-09838E6DC09C}" sibTransId="{F048C5E0-C765-4447-98D5-952634CB4241}"/>
    <dgm:cxn modelId="{A97B318C-A839-4AA1-B30C-F35EC95161CC}" srcId="{58A000E8-ED9C-4CD8-B2C2-2C93D7DAF876}" destId="{F37BFE5A-97F2-44B3-844F-03BD72867282}" srcOrd="3" destOrd="0" parTransId="{0304D716-3882-4F8B-AAAB-0176E564EA91}" sibTransId="{71FAEEE4-3903-43EE-AC18-7C142AE9FE03}"/>
    <dgm:cxn modelId="{20A5118D-455D-4339-B0CD-7A8F58C4837C}" type="presOf" srcId="{43368443-3A98-4CC6-84A0-071E4CF318E5}" destId="{D1AFF719-77A8-4DF1-B85A-F37BFCD919FA}" srcOrd="0" destOrd="0" presId="urn:microsoft.com/office/officeart/2005/8/layout/process3"/>
    <dgm:cxn modelId="{60AF428E-0A29-4B43-958B-2D2866FBADD5}" srcId="{58A000E8-ED9C-4CD8-B2C2-2C93D7DAF876}" destId="{FB5D8EFB-B3E6-4662-B5A0-B0C99F587EA4}" srcOrd="2" destOrd="0" parTransId="{2623D21F-4C26-4018-B2D5-39E91573D9BF}" sibTransId="{0C22662D-622A-49DD-A054-07D92E141964}"/>
    <dgm:cxn modelId="{80C6F892-5207-420A-A32D-8C4A7C4A12C3}" type="presOf" srcId="{43D64975-8B17-4787-807D-9C617267FC6A}" destId="{CF47EA01-B417-4BA5-95F3-20296627F051}" srcOrd="1" destOrd="0" presId="urn:microsoft.com/office/officeart/2005/8/layout/process3"/>
    <dgm:cxn modelId="{977B8695-2BC0-4E03-9760-A415AC05B3D1}" type="presOf" srcId="{0C22662D-622A-49DD-A054-07D92E141964}" destId="{EEA444BA-A490-4A05-96A5-4C651FA2B983}" srcOrd="1" destOrd="0" presId="urn:microsoft.com/office/officeart/2005/8/layout/process3"/>
    <dgm:cxn modelId="{F42381B0-206C-4D7E-AAF2-D9A82F799B1B}" type="presOf" srcId="{FB5D8EFB-B3E6-4662-B5A0-B0C99F587EA4}" destId="{EEE94C53-689E-40B9-8FC0-2A090654A393}" srcOrd="1" destOrd="0" presId="urn:microsoft.com/office/officeart/2005/8/layout/process3"/>
    <dgm:cxn modelId="{507E8ABC-C5E0-4157-964B-AD5C1EF7B68A}" srcId="{43D64975-8B17-4787-807D-9C617267FC6A}" destId="{6A3E2DE2-1ECF-4165-A886-4B73F083ADA8}" srcOrd="0" destOrd="0" parTransId="{B2CA46CA-9FBD-43A8-B1A1-94E84FCD3D89}" sibTransId="{61BCF117-9377-4839-9CDB-A1E7B0DD20F1}"/>
    <dgm:cxn modelId="{63A33DC1-96EF-410B-AED1-5F61CA7CE703}" type="presOf" srcId="{F37BFE5A-97F2-44B3-844F-03BD72867282}" destId="{5E7F7629-2DF7-4A65-BC44-172EAAB07EFC}" srcOrd="0" destOrd="0" presId="urn:microsoft.com/office/officeart/2005/8/layout/process3"/>
    <dgm:cxn modelId="{B3C296C6-8C84-4908-80ED-5793AFDE32E6}" srcId="{FB5D8EFB-B3E6-4662-B5A0-B0C99F587EA4}" destId="{FBCF35F2-B930-436B-B178-D2FB61633802}" srcOrd="0" destOrd="0" parTransId="{B3467CAF-2497-4384-9207-1119C6181E17}" sibTransId="{866B8626-4818-4AD4-8341-78A7BDD11FDF}"/>
    <dgm:cxn modelId="{A95B4DC9-8E21-48F9-97EE-84DC1933A50A}" type="presOf" srcId="{FB5D8EFB-B3E6-4662-B5A0-B0C99F587EA4}" destId="{F86A05EA-641F-4204-88ED-903A18B81153}" srcOrd="0" destOrd="0" presId="urn:microsoft.com/office/officeart/2005/8/layout/process3"/>
    <dgm:cxn modelId="{802D4ECE-8B60-4832-9A3F-BA51331C0468}" srcId="{F37BFE5A-97F2-44B3-844F-03BD72867282}" destId="{1CFBCC27-9979-48D1-9D01-B6973C8688AD}" srcOrd="0" destOrd="0" parTransId="{8EC1FE9C-A917-446A-8CDB-B912CA41EDEF}" sibTransId="{B2CEDF41-8960-4027-96CB-3D7884424694}"/>
    <dgm:cxn modelId="{F843C6D0-ECC0-41C8-9D63-35C76AA638D1}" type="presOf" srcId="{43D64975-8B17-4787-807D-9C617267FC6A}" destId="{C727E30B-10B0-4CB2-B3AE-62955E940458}" srcOrd="0" destOrd="0" presId="urn:microsoft.com/office/officeart/2005/8/layout/process3"/>
    <dgm:cxn modelId="{4D1454E2-328E-4B25-AE0E-F6A716D0B53D}" srcId="{DB8B2C64-BECA-4780-800D-66D3C49028CB}" destId="{10019F55-06BD-41B5-B6B4-E9EBD347A564}" srcOrd="0" destOrd="0" parTransId="{05FF1815-214E-4D6A-AB80-E35DB54A0FD2}" sibTransId="{7AE3BAE0-C25B-4C3D-8180-5B0F9A0EE264}"/>
    <dgm:cxn modelId="{0D866FE6-4FEC-468B-B348-FA9708020BC6}" type="presOf" srcId="{DB8B2C64-BECA-4780-800D-66D3C49028CB}" destId="{D2BEA2F2-FD22-404A-A262-CCE87EB67C4A}" srcOrd="1" destOrd="0" presId="urn:microsoft.com/office/officeart/2005/8/layout/process3"/>
    <dgm:cxn modelId="{8CA210EC-3028-4635-91C3-3BFB55DC14CB}" srcId="{58A000E8-ED9C-4CD8-B2C2-2C93D7DAF876}" destId="{DB8B2C64-BECA-4780-800D-66D3C49028CB}" srcOrd="0" destOrd="0" parTransId="{CDBBF2F4-8865-442A-B6A1-2B15A48BDF02}" sibTransId="{43368443-3A98-4CC6-84A0-071E4CF318E5}"/>
    <dgm:cxn modelId="{7DD983F5-CB83-4EF6-BF80-F357A2C2935D}" type="presOf" srcId="{58A000E8-ED9C-4CD8-B2C2-2C93D7DAF876}" destId="{D1D4CD6E-6A8C-4A5B-94E2-9A7BAAF0DC8F}" srcOrd="0" destOrd="0" presId="urn:microsoft.com/office/officeart/2005/8/layout/process3"/>
    <dgm:cxn modelId="{839C0B95-20F7-498F-ADE2-3FDBADE2AEF5}" type="presParOf" srcId="{D1D4CD6E-6A8C-4A5B-94E2-9A7BAAF0DC8F}" destId="{309059FB-5D20-46E6-8DC4-135770155F5B}" srcOrd="0" destOrd="0" presId="urn:microsoft.com/office/officeart/2005/8/layout/process3"/>
    <dgm:cxn modelId="{E3211350-A570-443E-A59E-8FE41A989471}" type="presParOf" srcId="{309059FB-5D20-46E6-8DC4-135770155F5B}" destId="{615BF79F-010C-41F4-BC76-20A3E4DE7A86}" srcOrd="0" destOrd="0" presId="urn:microsoft.com/office/officeart/2005/8/layout/process3"/>
    <dgm:cxn modelId="{B5260B99-9890-44C0-84BF-E081606F523A}" type="presParOf" srcId="{309059FB-5D20-46E6-8DC4-135770155F5B}" destId="{D2BEA2F2-FD22-404A-A262-CCE87EB67C4A}" srcOrd="1" destOrd="0" presId="urn:microsoft.com/office/officeart/2005/8/layout/process3"/>
    <dgm:cxn modelId="{BB73B150-CBF9-4896-88A2-B7DD143709F0}" type="presParOf" srcId="{309059FB-5D20-46E6-8DC4-135770155F5B}" destId="{0E3F7208-7164-452D-8AAF-296D0E748386}" srcOrd="2" destOrd="0" presId="urn:microsoft.com/office/officeart/2005/8/layout/process3"/>
    <dgm:cxn modelId="{B6B41025-30C1-4A66-B4F0-D33770A5B67D}" type="presParOf" srcId="{D1D4CD6E-6A8C-4A5B-94E2-9A7BAAF0DC8F}" destId="{D1AFF719-77A8-4DF1-B85A-F37BFCD919FA}" srcOrd="1" destOrd="0" presId="urn:microsoft.com/office/officeart/2005/8/layout/process3"/>
    <dgm:cxn modelId="{6A8AF091-8929-4CAB-A3FD-4778FC38CCB9}" type="presParOf" srcId="{D1AFF719-77A8-4DF1-B85A-F37BFCD919FA}" destId="{E9E44722-055A-4E0F-A314-D93F21ABAF90}" srcOrd="0" destOrd="0" presId="urn:microsoft.com/office/officeart/2005/8/layout/process3"/>
    <dgm:cxn modelId="{2C3202B6-E11D-4E2E-A011-E0F1F9DD1C83}" type="presParOf" srcId="{D1D4CD6E-6A8C-4A5B-94E2-9A7BAAF0DC8F}" destId="{4E1F2491-3595-4C24-B89C-C3C1121EFFD6}" srcOrd="2" destOrd="0" presId="urn:microsoft.com/office/officeart/2005/8/layout/process3"/>
    <dgm:cxn modelId="{D3200E96-4EC4-43CF-ABA8-3AA9ABE2F935}" type="presParOf" srcId="{4E1F2491-3595-4C24-B89C-C3C1121EFFD6}" destId="{C727E30B-10B0-4CB2-B3AE-62955E940458}" srcOrd="0" destOrd="0" presId="urn:microsoft.com/office/officeart/2005/8/layout/process3"/>
    <dgm:cxn modelId="{ACCC76B7-3D2D-4EE6-8F8E-783CDF46D78A}" type="presParOf" srcId="{4E1F2491-3595-4C24-B89C-C3C1121EFFD6}" destId="{CF47EA01-B417-4BA5-95F3-20296627F051}" srcOrd="1" destOrd="0" presId="urn:microsoft.com/office/officeart/2005/8/layout/process3"/>
    <dgm:cxn modelId="{0B17D769-DF04-46E1-9A98-C5ED29006EA3}" type="presParOf" srcId="{4E1F2491-3595-4C24-B89C-C3C1121EFFD6}" destId="{CE40B3A8-90E2-4FBD-A9D2-DE2A099F49F5}" srcOrd="2" destOrd="0" presId="urn:microsoft.com/office/officeart/2005/8/layout/process3"/>
    <dgm:cxn modelId="{8FC9E65F-EFD0-45B6-AE1B-5C252FE3FD8E}" type="presParOf" srcId="{D1D4CD6E-6A8C-4A5B-94E2-9A7BAAF0DC8F}" destId="{EA88433C-1CA6-4F83-BCD6-FE673A21010B}" srcOrd="3" destOrd="0" presId="urn:microsoft.com/office/officeart/2005/8/layout/process3"/>
    <dgm:cxn modelId="{C96505F9-6218-4801-99BA-B37E8C45C9C6}" type="presParOf" srcId="{EA88433C-1CA6-4F83-BCD6-FE673A21010B}" destId="{25911884-0F76-4CB7-8385-0A0A3B80C54D}" srcOrd="0" destOrd="0" presId="urn:microsoft.com/office/officeart/2005/8/layout/process3"/>
    <dgm:cxn modelId="{EDFB47C3-E8CA-4EDE-BA0C-8A471EAADB3F}" type="presParOf" srcId="{D1D4CD6E-6A8C-4A5B-94E2-9A7BAAF0DC8F}" destId="{75B8EC84-4849-4672-AF40-209A788D9BDC}" srcOrd="4" destOrd="0" presId="urn:microsoft.com/office/officeart/2005/8/layout/process3"/>
    <dgm:cxn modelId="{517F0629-1ED1-495D-875F-57C7C0FEC528}" type="presParOf" srcId="{75B8EC84-4849-4672-AF40-209A788D9BDC}" destId="{F86A05EA-641F-4204-88ED-903A18B81153}" srcOrd="0" destOrd="0" presId="urn:microsoft.com/office/officeart/2005/8/layout/process3"/>
    <dgm:cxn modelId="{314F66FE-4D2A-4A57-B53E-4A4A15CDE2D5}" type="presParOf" srcId="{75B8EC84-4849-4672-AF40-209A788D9BDC}" destId="{EEE94C53-689E-40B9-8FC0-2A090654A393}" srcOrd="1" destOrd="0" presId="urn:microsoft.com/office/officeart/2005/8/layout/process3"/>
    <dgm:cxn modelId="{03717A45-3BEA-4471-AFA9-04A2FCD838C1}" type="presParOf" srcId="{75B8EC84-4849-4672-AF40-209A788D9BDC}" destId="{92CF222B-56D9-44B8-A722-2422B35A5987}" srcOrd="2" destOrd="0" presId="urn:microsoft.com/office/officeart/2005/8/layout/process3"/>
    <dgm:cxn modelId="{535EB514-EBA0-4F26-A1C5-1F9ADDFDC466}" type="presParOf" srcId="{D1D4CD6E-6A8C-4A5B-94E2-9A7BAAF0DC8F}" destId="{B50AAB8A-7994-4A70-AEA8-27D1E3D9DA6D}" srcOrd="5" destOrd="0" presId="urn:microsoft.com/office/officeart/2005/8/layout/process3"/>
    <dgm:cxn modelId="{990FFEFF-FA7C-423A-A6F3-A4EB249A9494}" type="presParOf" srcId="{B50AAB8A-7994-4A70-AEA8-27D1E3D9DA6D}" destId="{EEA444BA-A490-4A05-96A5-4C651FA2B983}" srcOrd="0" destOrd="0" presId="urn:microsoft.com/office/officeart/2005/8/layout/process3"/>
    <dgm:cxn modelId="{44B53F4F-5B63-4D4E-A4D6-19ED3C5BB9B4}" type="presParOf" srcId="{D1D4CD6E-6A8C-4A5B-94E2-9A7BAAF0DC8F}" destId="{0D769F98-1208-4FE2-91AD-A27E16E0B019}" srcOrd="6" destOrd="0" presId="urn:microsoft.com/office/officeart/2005/8/layout/process3"/>
    <dgm:cxn modelId="{92975FFD-AA26-443C-AE34-4CFE38F9CC0D}" type="presParOf" srcId="{0D769F98-1208-4FE2-91AD-A27E16E0B019}" destId="{5E7F7629-2DF7-4A65-BC44-172EAAB07EFC}" srcOrd="0" destOrd="0" presId="urn:microsoft.com/office/officeart/2005/8/layout/process3"/>
    <dgm:cxn modelId="{DEEE70AA-D58C-4559-B7D5-A802B70D0128}" type="presParOf" srcId="{0D769F98-1208-4FE2-91AD-A27E16E0B019}" destId="{3D970A3F-D43B-47C9-98EB-C6AFDE03E229}" srcOrd="1" destOrd="0" presId="urn:microsoft.com/office/officeart/2005/8/layout/process3"/>
    <dgm:cxn modelId="{87295EDB-F698-4F7B-86A7-A46EFCF06DC2}" type="presParOf" srcId="{0D769F98-1208-4FE2-91AD-A27E16E0B019}" destId="{52D396CB-DEEA-4A02-A76E-3A9FB845EC9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9149F6-CDA9-44F6-9E22-AE8A17002B81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0D35F26B-6686-4448-9552-F356860DB61F}">
      <dgm:prSet phldrT="[Testo]" custT="1"/>
      <dgm:spPr>
        <a:solidFill>
          <a:srgbClr val="083E5D"/>
        </a:solidFill>
        <a:ln>
          <a:solidFill>
            <a:srgbClr val="083E5D"/>
          </a:solidFill>
        </a:ln>
      </dgm:spPr>
      <dgm:t>
        <a:bodyPr/>
        <a:lstStyle/>
        <a:p>
          <a:pPr>
            <a:buNone/>
          </a:pPr>
          <a:r>
            <a:rPr lang="en-US" sz="2800" b="1" dirty="0">
              <a:solidFill>
                <a:schemeClr val="bg1"/>
              </a:solidFill>
              <a:sym typeface="Wingdings" panose="05000000000000000000" pitchFamily="2" charset="2"/>
            </a:rPr>
            <a:t>Tuft Test</a:t>
          </a:r>
          <a:endParaRPr lang="it-IT" sz="2800" b="1" dirty="0">
            <a:solidFill>
              <a:schemeClr val="bg1"/>
            </a:solidFill>
          </a:endParaRPr>
        </a:p>
      </dgm:t>
    </dgm:pt>
    <dgm:pt modelId="{E79E955F-4742-43ED-A92E-75BB57603838}" type="parTrans" cxnId="{4559129D-A714-4874-9B4E-F83221223467}">
      <dgm:prSet/>
      <dgm:spPr/>
      <dgm:t>
        <a:bodyPr/>
        <a:lstStyle/>
        <a:p>
          <a:endParaRPr lang="it-IT" sz="1400"/>
        </a:p>
      </dgm:t>
    </dgm:pt>
    <dgm:pt modelId="{A2598A54-D600-47BE-9ACA-5137CBEEF45A}" type="sibTrans" cxnId="{4559129D-A714-4874-9B4E-F83221223467}">
      <dgm:prSet/>
      <dgm:spPr/>
      <dgm:t>
        <a:bodyPr/>
        <a:lstStyle/>
        <a:p>
          <a:endParaRPr lang="it-IT" sz="1400"/>
        </a:p>
      </dgm:t>
    </dgm:pt>
    <dgm:pt modelId="{FDEBD04B-C00B-43E6-9662-D89F97A7567F}">
      <dgm:prSet phldrT="[Testo]" custT="1"/>
      <dgm:spPr>
        <a:solidFill>
          <a:srgbClr val="083E5D"/>
        </a:solidFill>
        <a:ln>
          <a:solidFill>
            <a:srgbClr val="083E5D"/>
          </a:solidFill>
        </a:ln>
      </dgm:spPr>
      <dgm:t>
        <a:bodyPr/>
        <a:lstStyle/>
        <a:p>
          <a:pPr>
            <a:buNone/>
          </a:pPr>
          <a:r>
            <a:rPr lang="en-US" sz="2800" b="1" dirty="0">
              <a:solidFill>
                <a:schemeClr val="bg1"/>
              </a:solidFill>
              <a:sym typeface="Wingdings" panose="05000000000000000000" pitchFamily="2" charset="2"/>
            </a:rPr>
            <a:t>Coast Down Test</a:t>
          </a:r>
          <a:endParaRPr lang="it-IT" sz="2800" b="1" dirty="0">
            <a:solidFill>
              <a:schemeClr val="bg1"/>
            </a:solidFill>
          </a:endParaRPr>
        </a:p>
      </dgm:t>
    </dgm:pt>
    <dgm:pt modelId="{5FEDF749-A9CD-469C-A292-3EA3C3FB5AE7}" type="parTrans" cxnId="{03A31337-736A-4BCD-92BF-2AE6B2B38796}">
      <dgm:prSet/>
      <dgm:spPr/>
      <dgm:t>
        <a:bodyPr/>
        <a:lstStyle/>
        <a:p>
          <a:endParaRPr lang="it-IT" sz="1400"/>
        </a:p>
      </dgm:t>
    </dgm:pt>
    <dgm:pt modelId="{C2F55CE0-D847-48DA-B72A-F38C8AB765B3}" type="sibTrans" cxnId="{03A31337-736A-4BCD-92BF-2AE6B2B38796}">
      <dgm:prSet/>
      <dgm:spPr/>
      <dgm:t>
        <a:bodyPr/>
        <a:lstStyle/>
        <a:p>
          <a:endParaRPr lang="it-IT" sz="1400"/>
        </a:p>
      </dgm:t>
    </dgm:pt>
    <dgm:pt modelId="{0421E058-B296-4AA9-9FAA-11BB6897512F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2000" dirty="0"/>
            <a:t>Validazione del punto di separazione predetto dalla CFD</a:t>
          </a:r>
        </a:p>
      </dgm:t>
    </dgm:pt>
    <dgm:pt modelId="{8774F837-6996-400A-B239-E71440298564}" type="parTrans" cxnId="{DC9068D1-5352-4AA5-8320-E3FC12497269}">
      <dgm:prSet/>
      <dgm:spPr/>
      <dgm:t>
        <a:bodyPr/>
        <a:lstStyle/>
        <a:p>
          <a:endParaRPr lang="it-IT"/>
        </a:p>
      </dgm:t>
    </dgm:pt>
    <dgm:pt modelId="{4D4CBF18-BE4F-47F7-B663-82BA038F2BC1}" type="sibTrans" cxnId="{DC9068D1-5352-4AA5-8320-E3FC12497269}">
      <dgm:prSet/>
      <dgm:spPr/>
      <dgm:t>
        <a:bodyPr/>
        <a:lstStyle/>
        <a:p>
          <a:endParaRPr lang="it-IT"/>
        </a:p>
      </dgm:t>
    </dgm:pt>
    <dgm:pt modelId="{DA84A958-A5DF-415F-B62C-9EC94DE88C06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2000" dirty="0"/>
            <a:t>Verifica effettiva differenza di Drag tra i due chassis</a:t>
          </a:r>
        </a:p>
      </dgm:t>
    </dgm:pt>
    <dgm:pt modelId="{2D12ACC7-BA2B-4F70-98A9-27D6F758695B}" type="parTrans" cxnId="{8FE3AB73-5935-48BD-93E6-61C4A6AB36AD}">
      <dgm:prSet/>
      <dgm:spPr/>
      <dgm:t>
        <a:bodyPr/>
        <a:lstStyle/>
        <a:p>
          <a:endParaRPr lang="it-IT"/>
        </a:p>
      </dgm:t>
    </dgm:pt>
    <dgm:pt modelId="{8B8670B3-9740-4440-9A29-0CC414F224EB}" type="sibTrans" cxnId="{8FE3AB73-5935-48BD-93E6-61C4A6AB36AD}">
      <dgm:prSet/>
      <dgm:spPr/>
      <dgm:t>
        <a:bodyPr/>
        <a:lstStyle/>
        <a:p>
          <a:endParaRPr lang="it-IT"/>
        </a:p>
      </dgm:t>
    </dgm:pt>
    <dgm:pt modelId="{C5214C46-16C1-4D2F-AA15-107E8A15C958}">
      <dgm:prSet phldrT="[Testo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it-IT" sz="1000" dirty="0"/>
        </a:p>
      </dgm:t>
    </dgm:pt>
    <dgm:pt modelId="{00BD795E-89B7-40F7-9F2A-FB03E41D8B8A}" type="parTrans" cxnId="{6811556D-CFD6-40E4-800C-5D8085CCE00A}">
      <dgm:prSet/>
      <dgm:spPr/>
      <dgm:t>
        <a:bodyPr/>
        <a:lstStyle/>
        <a:p>
          <a:endParaRPr lang="it-IT"/>
        </a:p>
      </dgm:t>
    </dgm:pt>
    <dgm:pt modelId="{DF97D2AF-1A3D-4411-9619-BA50BD0FA483}" type="sibTrans" cxnId="{6811556D-CFD6-40E4-800C-5D8085CCE00A}">
      <dgm:prSet/>
      <dgm:spPr/>
      <dgm:t>
        <a:bodyPr/>
        <a:lstStyle/>
        <a:p>
          <a:endParaRPr lang="it-IT"/>
        </a:p>
      </dgm:t>
    </dgm:pt>
    <dgm:pt modelId="{5101A3CC-B168-44F4-A7BB-550A4E1776EA}">
      <dgm:prSet phldrT="[Testo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it-IT" sz="1050" dirty="0"/>
        </a:p>
      </dgm:t>
    </dgm:pt>
    <dgm:pt modelId="{22312FA2-B3DF-4306-8888-F63E4DE25AAA}" type="parTrans" cxnId="{F9B7890E-F015-4E2A-8932-2E35F2AF5223}">
      <dgm:prSet/>
      <dgm:spPr/>
      <dgm:t>
        <a:bodyPr/>
        <a:lstStyle/>
        <a:p>
          <a:endParaRPr lang="it-IT"/>
        </a:p>
      </dgm:t>
    </dgm:pt>
    <dgm:pt modelId="{6751822D-3366-413A-B3F1-48EE8D016A27}" type="sibTrans" cxnId="{F9B7890E-F015-4E2A-8932-2E35F2AF5223}">
      <dgm:prSet/>
      <dgm:spPr/>
      <dgm:t>
        <a:bodyPr/>
        <a:lstStyle/>
        <a:p>
          <a:endParaRPr lang="it-IT"/>
        </a:p>
      </dgm:t>
    </dgm:pt>
    <dgm:pt modelId="{9D6FB1AA-EB68-4B4B-9AA1-9908C4499C0A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sz="2000" dirty="0"/>
        </a:p>
      </dgm:t>
    </dgm:pt>
    <dgm:pt modelId="{29014E78-D39C-4155-921D-09E1BEB3BB88}" type="parTrans" cxnId="{CF1B5CA0-472F-49F5-966C-E3A0252376FA}">
      <dgm:prSet/>
      <dgm:spPr/>
      <dgm:t>
        <a:bodyPr/>
        <a:lstStyle/>
        <a:p>
          <a:endParaRPr lang="it-IT"/>
        </a:p>
      </dgm:t>
    </dgm:pt>
    <dgm:pt modelId="{A883BE3A-1B7B-49AB-9F5D-B2D44750B93D}" type="sibTrans" cxnId="{CF1B5CA0-472F-49F5-966C-E3A0252376FA}">
      <dgm:prSet/>
      <dgm:spPr/>
      <dgm:t>
        <a:bodyPr/>
        <a:lstStyle/>
        <a:p>
          <a:endParaRPr lang="it-IT"/>
        </a:p>
      </dgm:t>
    </dgm:pt>
    <dgm:pt modelId="{D7CC2F4A-E3D8-4A87-8DE0-C210A2671F43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sz="2000" dirty="0"/>
        </a:p>
      </dgm:t>
    </dgm:pt>
    <dgm:pt modelId="{2A13C22D-BB06-4A3D-9CA1-B6C630F9EC3D}" type="parTrans" cxnId="{D46BA146-0494-4D62-B96B-CA98035A0AB2}">
      <dgm:prSet/>
      <dgm:spPr/>
      <dgm:t>
        <a:bodyPr/>
        <a:lstStyle/>
        <a:p>
          <a:endParaRPr lang="it-IT"/>
        </a:p>
      </dgm:t>
    </dgm:pt>
    <dgm:pt modelId="{1233D79F-A124-4C5F-A371-96E119706158}" type="sibTrans" cxnId="{D46BA146-0494-4D62-B96B-CA98035A0AB2}">
      <dgm:prSet/>
      <dgm:spPr/>
      <dgm:t>
        <a:bodyPr/>
        <a:lstStyle/>
        <a:p>
          <a:endParaRPr lang="it-IT"/>
        </a:p>
      </dgm:t>
    </dgm:pt>
    <dgm:pt modelId="{FB89C49F-CB62-45A0-864B-927CDF45A862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it-IT" sz="2000" dirty="0"/>
        </a:p>
      </dgm:t>
    </dgm:pt>
    <dgm:pt modelId="{8347D272-9BBB-44FD-8967-79EE53150EB1}" type="parTrans" cxnId="{1FF9304A-9D7F-4E85-9E42-08D7E022FFB0}">
      <dgm:prSet/>
      <dgm:spPr/>
      <dgm:t>
        <a:bodyPr/>
        <a:lstStyle/>
        <a:p>
          <a:endParaRPr lang="it-IT"/>
        </a:p>
      </dgm:t>
    </dgm:pt>
    <dgm:pt modelId="{0C06E562-17B7-4939-AC6D-4D56DF0938B0}" type="sibTrans" cxnId="{1FF9304A-9D7F-4E85-9E42-08D7E022FFB0}">
      <dgm:prSet/>
      <dgm:spPr/>
      <dgm:t>
        <a:bodyPr/>
        <a:lstStyle/>
        <a:p>
          <a:endParaRPr lang="it-IT"/>
        </a:p>
      </dgm:t>
    </dgm:pt>
    <dgm:pt modelId="{C960C6F4-1A20-4A04-AA15-D166263B3E2E}" type="pres">
      <dgm:prSet presAssocID="{BB9149F6-CDA9-44F6-9E22-AE8A17002B81}" presName="linear" presStyleCnt="0">
        <dgm:presLayoutVars>
          <dgm:animLvl val="lvl"/>
          <dgm:resizeHandles val="exact"/>
        </dgm:presLayoutVars>
      </dgm:prSet>
      <dgm:spPr/>
    </dgm:pt>
    <dgm:pt modelId="{E2BE6D18-ABC2-46BC-8173-E8AD58CA75D7}" type="pres">
      <dgm:prSet presAssocID="{0D35F26B-6686-4448-9552-F356860DB61F}" presName="parentText" presStyleLbl="node1" presStyleIdx="0" presStyleCnt="2" custScaleY="73964">
        <dgm:presLayoutVars>
          <dgm:chMax val="0"/>
          <dgm:bulletEnabled val="1"/>
        </dgm:presLayoutVars>
      </dgm:prSet>
      <dgm:spPr/>
    </dgm:pt>
    <dgm:pt modelId="{865DAB54-3195-4E6E-B67C-94C2741DC7D2}" type="pres">
      <dgm:prSet presAssocID="{0D35F26B-6686-4448-9552-F356860DB61F}" presName="childText" presStyleLbl="revTx" presStyleIdx="0" presStyleCnt="2">
        <dgm:presLayoutVars>
          <dgm:bulletEnabled val="1"/>
        </dgm:presLayoutVars>
      </dgm:prSet>
      <dgm:spPr/>
    </dgm:pt>
    <dgm:pt modelId="{C5C6E939-1F9F-48F9-BC32-7AFE68BA1DA0}" type="pres">
      <dgm:prSet presAssocID="{FDEBD04B-C00B-43E6-9662-D89F97A7567F}" presName="parentText" presStyleLbl="node1" presStyleIdx="1" presStyleCnt="2" custScaleY="73964">
        <dgm:presLayoutVars>
          <dgm:chMax val="0"/>
          <dgm:bulletEnabled val="1"/>
        </dgm:presLayoutVars>
      </dgm:prSet>
      <dgm:spPr/>
    </dgm:pt>
    <dgm:pt modelId="{DDD742D2-AB38-49DB-805F-5C312C67FF62}" type="pres">
      <dgm:prSet presAssocID="{FDEBD04B-C00B-43E6-9662-D89F97A7567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9B7890E-F015-4E2A-8932-2E35F2AF5223}" srcId="{FDEBD04B-C00B-43E6-9662-D89F97A7567F}" destId="{5101A3CC-B168-44F4-A7BB-550A4E1776EA}" srcOrd="0" destOrd="0" parTransId="{22312FA2-B3DF-4306-8888-F63E4DE25AAA}" sibTransId="{6751822D-3366-413A-B3F1-48EE8D016A27}"/>
    <dgm:cxn modelId="{6628F21E-3FA9-40F2-9E20-5E21337859BE}" type="presOf" srcId="{D7CC2F4A-E3D8-4A87-8DE0-C210A2671F43}" destId="{DDD742D2-AB38-49DB-805F-5C312C67FF62}" srcOrd="0" destOrd="2" presId="urn:microsoft.com/office/officeart/2005/8/layout/vList2"/>
    <dgm:cxn modelId="{03A31337-736A-4BCD-92BF-2AE6B2B38796}" srcId="{BB9149F6-CDA9-44F6-9E22-AE8A17002B81}" destId="{FDEBD04B-C00B-43E6-9662-D89F97A7567F}" srcOrd="1" destOrd="0" parTransId="{5FEDF749-A9CD-469C-A292-3EA3C3FB5AE7}" sibTransId="{C2F55CE0-D847-48DA-B72A-F38C8AB765B3}"/>
    <dgm:cxn modelId="{80D1DB64-78BB-43A2-AD89-8876AE266D97}" type="presOf" srcId="{0421E058-B296-4AA9-9FAA-11BB6897512F}" destId="{865DAB54-3195-4E6E-B67C-94C2741DC7D2}" srcOrd="0" destOrd="1" presId="urn:microsoft.com/office/officeart/2005/8/layout/vList2"/>
    <dgm:cxn modelId="{D46BA146-0494-4D62-B96B-CA98035A0AB2}" srcId="{FDEBD04B-C00B-43E6-9662-D89F97A7567F}" destId="{D7CC2F4A-E3D8-4A87-8DE0-C210A2671F43}" srcOrd="2" destOrd="0" parTransId="{2A13C22D-BB06-4A3D-9CA1-B6C630F9EC3D}" sibTransId="{1233D79F-A124-4C5F-A371-96E119706158}"/>
    <dgm:cxn modelId="{1FF9304A-9D7F-4E85-9E42-08D7E022FFB0}" srcId="{0D35F26B-6686-4448-9552-F356860DB61F}" destId="{FB89C49F-CB62-45A0-864B-927CDF45A862}" srcOrd="2" destOrd="0" parTransId="{8347D272-9BBB-44FD-8967-79EE53150EB1}" sibTransId="{0C06E562-17B7-4939-AC6D-4D56DF0938B0}"/>
    <dgm:cxn modelId="{6811556D-CFD6-40E4-800C-5D8085CCE00A}" srcId="{0D35F26B-6686-4448-9552-F356860DB61F}" destId="{C5214C46-16C1-4D2F-AA15-107E8A15C958}" srcOrd="0" destOrd="0" parTransId="{00BD795E-89B7-40F7-9F2A-FB03E41D8B8A}" sibTransId="{DF97D2AF-1A3D-4411-9619-BA50BD0FA483}"/>
    <dgm:cxn modelId="{D7E0714E-C949-4F0C-BB89-4E27ED583B85}" type="presOf" srcId="{0D35F26B-6686-4448-9552-F356860DB61F}" destId="{E2BE6D18-ABC2-46BC-8173-E8AD58CA75D7}" srcOrd="0" destOrd="0" presId="urn:microsoft.com/office/officeart/2005/8/layout/vList2"/>
    <dgm:cxn modelId="{3338CD4F-4416-49C5-8416-BE75206F8EA6}" type="presOf" srcId="{5101A3CC-B168-44F4-A7BB-550A4E1776EA}" destId="{DDD742D2-AB38-49DB-805F-5C312C67FF62}" srcOrd="0" destOrd="0" presId="urn:microsoft.com/office/officeart/2005/8/layout/vList2"/>
    <dgm:cxn modelId="{8FE3AB73-5935-48BD-93E6-61C4A6AB36AD}" srcId="{FDEBD04B-C00B-43E6-9662-D89F97A7567F}" destId="{DA84A958-A5DF-415F-B62C-9EC94DE88C06}" srcOrd="1" destOrd="0" parTransId="{2D12ACC7-BA2B-4F70-98A9-27D6F758695B}" sibTransId="{8B8670B3-9740-4440-9A29-0CC414F224EB}"/>
    <dgm:cxn modelId="{F0E19E5A-A135-4014-91FB-7EA4B0A77798}" type="presOf" srcId="{9D6FB1AA-EB68-4B4B-9AA1-9908C4499C0A}" destId="{865DAB54-3195-4E6E-B67C-94C2741DC7D2}" srcOrd="0" destOrd="3" presId="urn:microsoft.com/office/officeart/2005/8/layout/vList2"/>
    <dgm:cxn modelId="{4559129D-A714-4874-9B4E-F83221223467}" srcId="{BB9149F6-CDA9-44F6-9E22-AE8A17002B81}" destId="{0D35F26B-6686-4448-9552-F356860DB61F}" srcOrd="0" destOrd="0" parTransId="{E79E955F-4742-43ED-A92E-75BB57603838}" sibTransId="{A2598A54-D600-47BE-9ACA-5137CBEEF45A}"/>
    <dgm:cxn modelId="{C704289D-D337-413B-BE25-6828D6DC9E87}" type="presOf" srcId="{C5214C46-16C1-4D2F-AA15-107E8A15C958}" destId="{865DAB54-3195-4E6E-B67C-94C2741DC7D2}" srcOrd="0" destOrd="0" presId="urn:microsoft.com/office/officeart/2005/8/layout/vList2"/>
    <dgm:cxn modelId="{CF1B5CA0-472F-49F5-966C-E3A0252376FA}" srcId="{0D35F26B-6686-4448-9552-F356860DB61F}" destId="{9D6FB1AA-EB68-4B4B-9AA1-9908C4499C0A}" srcOrd="3" destOrd="0" parTransId="{29014E78-D39C-4155-921D-09E1BEB3BB88}" sibTransId="{A883BE3A-1B7B-49AB-9F5D-B2D44750B93D}"/>
    <dgm:cxn modelId="{03F999A0-048C-45F3-9CA4-936039F8647A}" type="presOf" srcId="{FB89C49F-CB62-45A0-864B-927CDF45A862}" destId="{865DAB54-3195-4E6E-B67C-94C2741DC7D2}" srcOrd="0" destOrd="2" presId="urn:microsoft.com/office/officeart/2005/8/layout/vList2"/>
    <dgm:cxn modelId="{6D072AA7-6D4D-45D9-938E-DD126707B6B2}" type="presOf" srcId="{BB9149F6-CDA9-44F6-9E22-AE8A17002B81}" destId="{C960C6F4-1A20-4A04-AA15-D166263B3E2E}" srcOrd="0" destOrd="0" presId="urn:microsoft.com/office/officeart/2005/8/layout/vList2"/>
    <dgm:cxn modelId="{DC9068D1-5352-4AA5-8320-E3FC12497269}" srcId="{0D35F26B-6686-4448-9552-F356860DB61F}" destId="{0421E058-B296-4AA9-9FAA-11BB6897512F}" srcOrd="1" destOrd="0" parTransId="{8774F837-6996-400A-B239-E71440298564}" sibTransId="{4D4CBF18-BE4F-47F7-B663-82BA038F2BC1}"/>
    <dgm:cxn modelId="{81134BF3-6019-46DC-8514-C716BE3130E2}" type="presOf" srcId="{FDEBD04B-C00B-43E6-9662-D89F97A7567F}" destId="{C5C6E939-1F9F-48F9-BC32-7AFE68BA1DA0}" srcOrd="0" destOrd="0" presId="urn:microsoft.com/office/officeart/2005/8/layout/vList2"/>
    <dgm:cxn modelId="{F9F6FEF3-481F-48BA-B22A-15F1A7F964FA}" type="presOf" srcId="{DA84A958-A5DF-415F-B62C-9EC94DE88C06}" destId="{DDD742D2-AB38-49DB-805F-5C312C67FF62}" srcOrd="0" destOrd="1" presId="urn:microsoft.com/office/officeart/2005/8/layout/vList2"/>
    <dgm:cxn modelId="{DFADB01A-C60D-4C3F-9E21-80BC3351754F}" type="presParOf" srcId="{C960C6F4-1A20-4A04-AA15-D166263B3E2E}" destId="{E2BE6D18-ABC2-46BC-8173-E8AD58CA75D7}" srcOrd="0" destOrd="0" presId="urn:microsoft.com/office/officeart/2005/8/layout/vList2"/>
    <dgm:cxn modelId="{D6F26B2E-F121-43B3-97AD-20BAB77078DE}" type="presParOf" srcId="{C960C6F4-1A20-4A04-AA15-D166263B3E2E}" destId="{865DAB54-3195-4E6E-B67C-94C2741DC7D2}" srcOrd="1" destOrd="0" presId="urn:microsoft.com/office/officeart/2005/8/layout/vList2"/>
    <dgm:cxn modelId="{AC1AFC47-8569-4E87-BDCB-615CEE515AF5}" type="presParOf" srcId="{C960C6F4-1A20-4A04-AA15-D166263B3E2E}" destId="{C5C6E939-1F9F-48F9-BC32-7AFE68BA1DA0}" srcOrd="2" destOrd="0" presId="urn:microsoft.com/office/officeart/2005/8/layout/vList2"/>
    <dgm:cxn modelId="{483DCBE7-6B97-45A2-995B-522BE5CD4478}" type="presParOf" srcId="{C960C6F4-1A20-4A04-AA15-D166263B3E2E}" destId="{DDD742D2-AB38-49DB-805F-5C312C67FF62}" srcOrd="3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EA2F2-FD22-404A-A262-CCE87EB67C4A}">
      <dsp:nvSpPr>
        <dsp:cNvPr id="0" name=""/>
        <dsp:cNvSpPr/>
      </dsp:nvSpPr>
      <dsp:spPr>
        <a:xfrm>
          <a:off x="1478" y="797578"/>
          <a:ext cx="1858398" cy="1052279"/>
        </a:xfrm>
        <a:prstGeom prst="roundRect">
          <a:avLst>
            <a:gd name="adj" fmla="val 10000"/>
          </a:avLst>
        </a:prstGeom>
        <a:solidFill>
          <a:srgbClr val="083E5D"/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CAD</a:t>
          </a:r>
        </a:p>
      </dsp:txBody>
      <dsp:txXfrm>
        <a:off x="1478" y="797578"/>
        <a:ext cx="1858398" cy="701519"/>
      </dsp:txXfrm>
    </dsp:sp>
    <dsp:sp modelId="{0E3F7208-7164-452D-8AAF-296D0E748386}">
      <dsp:nvSpPr>
        <dsp:cNvPr id="0" name=""/>
        <dsp:cNvSpPr/>
      </dsp:nvSpPr>
      <dsp:spPr>
        <a:xfrm>
          <a:off x="382114" y="1667336"/>
          <a:ext cx="1858398" cy="81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Inventor</a:t>
          </a:r>
        </a:p>
      </dsp:txBody>
      <dsp:txXfrm>
        <a:off x="406000" y="1691222"/>
        <a:ext cx="1810626" cy="767751"/>
      </dsp:txXfrm>
    </dsp:sp>
    <dsp:sp modelId="{D1AFF719-77A8-4DF1-B85A-F37BFCD919FA}">
      <dsp:nvSpPr>
        <dsp:cNvPr id="0" name=""/>
        <dsp:cNvSpPr/>
      </dsp:nvSpPr>
      <dsp:spPr>
        <a:xfrm>
          <a:off x="2141604" y="916994"/>
          <a:ext cx="597260" cy="462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2141604" y="1009531"/>
        <a:ext cx="458454" cy="277613"/>
      </dsp:txXfrm>
    </dsp:sp>
    <dsp:sp modelId="{CF47EA01-B417-4BA5-95F3-20296627F051}">
      <dsp:nvSpPr>
        <dsp:cNvPr id="0" name=""/>
        <dsp:cNvSpPr/>
      </dsp:nvSpPr>
      <dsp:spPr>
        <a:xfrm>
          <a:off x="2986783" y="797578"/>
          <a:ext cx="1858398" cy="1052279"/>
        </a:xfrm>
        <a:prstGeom prst="roundRect">
          <a:avLst>
            <a:gd name="adj" fmla="val 10000"/>
          </a:avLst>
        </a:prstGeom>
        <a:solidFill>
          <a:srgbClr val="083E5D"/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Mesh</a:t>
          </a:r>
        </a:p>
      </dsp:txBody>
      <dsp:txXfrm>
        <a:off x="2986783" y="797578"/>
        <a:ext cx="1858398" cy="701519"/>
      </dsp:txXfrm>
    </dsp:sp>
    <dsp:sp modelId="{CE40B3A8-90E2-4FBD-A9D2-DE2A099F49F5}">
      <dsp:nvSpPr>
        <dsp:cNvPr id="0" name=""/>
        <dsp:cNvSpPr/>
      </dsp:nvSpPr>
      <dsp:spPr>
        <a:xfrm>
          <a:off x="3367419" y="1667336"/>
          <a:ext cx="1858398" cy="81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Snappy</a:t>
          </a:r>
          <a:endParaRPr lang="it-IT" sz="1800" kern="1200" dirty="0"/>
        </a:p>
      </dsp:txBody>
      <dsp:txXfrm>
        <a:off x="3391305" y="1691222"/>
        <a:ext cx="1810626" cy="767751"/>
      </dsp:txXfrm>
    </dsp:sp>
    <dsp:sp modelId="{EA88433C-1CA6-4F83-BCD6-FE673A21010B}">
      <dsp:nvSpPr>
        <dsp:cNvPr id="0" name=""/>
        <dsp:cNvSpPr/>
      </dsp:nvSpPr>
      <dsp:spPr>
        <a:xfrm>
          <a:off x="5126909" y="916994"/>
          <a:ext cx="597260" cy="462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5126909" y="1009531"/>
        <a:ext cx="458454" cy="277613"/>
      </dsp:txXfrm>
    </dsp:sp>
    <dsp:sp modelId="{EEE94C53-689E-40B9-8FC0-2A090654A393}">
      <dsp:nvSpPr>
        <dsp:cNvPr id="0" name=""/>
        <dsp:cNvSpPr/>
      </dsp:nvSpPr>
      <dsp:spPr>
        <a:xfrm>
          <a:off x="5972088" y="797578"/>
          <a:ext cx="1858398" cy="1052279"/>
        </a:xfrm>
        <a:prstGeom prst="roundRect">
          <a:avLst>
            <a:gd name="adj" fmla="val 10000"/>
          </a:avLst>
        </a:prstGeom>
        <a:solidFill>
          <a:srgbClr val="083E5D"/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CFD</a:t>
          </a:r>
        </a:p>
      </dsp:txBody>
      <dsp:txXfrm>
        <a:off x="5972088" y="797578"/>
        <a:ext cx="1858398" cy="701519"/>
      </dsp:txXfrm>
    </dsp:sp>
    <dsp:sp modelId="{92CF222B-56D9-44B8-A722-2422B35A5987}">
      <dsp:nvSpPr>
        <dsp:cNvPr id="0" name=""/>
        <dsp:cNvSpPr/>
      </dsp:nvSpPr>
      <dsp:spPr>
        <a:xfrm>
          <a:off x="6352724" y="1667336"/>
          <a:ext cx="1858398" cy="81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OpenFOAM</a:t>
          </a:r>
          <a:r>
            <a:rPr lang="it-IT" sz="1800" kern="1200" dirty="0"/>
            <a:t> 3D RANS</a:t>
          </a:r>
        </a:p>
      </dsp:txBody>
      <dsp:txXfrm>
        <a:off x="6376610" y="1691222"/>
        <a:ext cx="1810626" cy="767751"/>
      </dsp:txXfrm>
    </dsp:sp>
    <dsp:sp modelId="{B50AAB8A-7994-4A70-AEA8-27D1E3D9DA6D}">
      <dsp:nvSpPr>
        <dsp:cNvPr id="0" name=""/>
        <dsp:cNvSpPr/>
      </dsp:nvSpPr>
      <dsp:spPr>
        <a:xfrm>
          <a:off x="8112213" y="916994"/>
          <a:ext cx="597260" cy="4626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112213" y="1009531"/>
        <a:ext cx="458454" cy="277613"/>
      </dsp:txXfrm>
    </dsp:sp>
    <dsp:sp modelId="{3D970A3F-D43B-47C9-98EB-C6AFDE03E229}">
      <dsp:nvSpPr>
        <dsp:cNvPr id="0" name=""/>
        <dsp:cNvSpPr/>
      </dsp:nvSpPr>
      <dsp:spPr>
        <a:xfrm>
          <a:off x="8957393" y="797578"/>
          <a:ext cx="1858398" cy="1052279"/>
        </a:xfrm>
        <a:prstGeom prst="roundRect">
          <a:avLst>
            <a:gd name="adj" fmla="val 10000"/>
          </a:avLst>
        </a:prstGeom>
        <a:solidFill>
          <a:srgbClr val="083E5D"/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Post Processing</a:t>
          </a:r>
        </a:p>
      </dsp:txBody>
      <dsp:txXfrm>
        <a:off x="8957393" y="797578"/>
        <a:ext cx="1858398" cy="701519"/>
      </dsp:txXfrm>
    </dsp:sp>
    <dsp:sp modelId="{52D396CB-DEEA-4A02-A76E-3A9FB845EC99}">
      <dsp:nvSpPr>
        <dsp:cNvPr id="0" name=""/>
        <dsp:cNvSpPr/>
      </dsp:nvSpPr>
      <dsp:spPr>
        <a:xfrm>
          <a:off x="9338029" y="1667336"/>
          <a:ext cx="1858398" cy="81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 err="1"/>
            <a:t>Paraview</a:t>
          </a:r>
          <a:endParaRPr lang="it-IT" sz="1800" kern="1200" dirty="0"/>
        </a:p>
      </dsp:txBody>
      <dsp:txXfrm>
        <a:off x="9361915" y="1691222"/>
        <a:ext cx="1810626" cy="7677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E6D18-ABC2-46BC-8173-E8AD58CA75D7}">
      <dsp:nvSpPr>
        <dsp:cNvPr id="0" name=""/>
        <dsp:cNvSpPr/>
      </dsp:nvSpPr>
      <dsp:spPr>
        <a:xfrm>
          <a:off x="0" y="351653"/>
          <a:ext cx="5637953" cy="899993"/>
        </a:xfrm>
        <a:prstGeom prst="roundRect">
          <a:avLst/>
        </a:prstGeom>
        <a:solidFill>
          <a:srgbClr val="083E5D"/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  <a:sym typeface="Wingdings" panose="05000000000000000000" pitchFamily="2" charset="2"/>
            </a:rPr>
            <a:t>Tuft Test</a:t>
          </a:r>
          <a:endParaRPr lang="it-IT" sz="2800" b="1" kern="1200" dirty="0">
            <a:solidFill>
              <a:schemeClr val="bg1"/>
            </a:solidFill>
          </a:endParaRPr>
        </a:p>
      </dsp:txBody>
      <dsp:txXfrm>
        <a:off x="43934" y="395587"/>
        <a:ext cx="5550085" cy="812125"/>
      </dsp:txXfrm>
    </dsp:sp>
    <dsp:sp modelId="{865DAB54-3195-4E6E-B67C-94C2741DC7D2}">
      <dsp:nvSpPr>
        <dsp:cNvPr id="0" name=""/>
        <dsp:cNvSpPr/>
      </dsp:nvSpPr>
      <dsp:spPr>
        <a:xfrm>
          <a:off x="0" y="1251646"/>
          <a:ext cx="5637953" cy="1446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05" tIns="12700" rIns="71120" bIns="127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endParaRPr lang="it-IT" sz="1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it-IT" sz="2000" kern="1200" dirty="0"/>
            <a:t>Validazione del punto di separazione predetto dalla CFD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it-IT" sz="2000" kern="1200" dirty="0"/>
        </a:p>
      </dsp:txBody>
      <dsp:txXfrm>
        <a:off x="0" y="1251646"/>
        <a:ext cx="5637953" cy="1446412"/>
      </dsp:txXfrm>
    </dsp:sp>
    <dsp:sp modelId="{C5C6E939-1F9F-48F9-BC32-7AFE68BA1DA0}">
      <dsp:nvSpPr>
        <dsp:cNvPr id="0" name=""/>
        <dsp:cNvSpPr/>
      </dsp:nvSpPr>
      <dsp:spPr>
        <a:xfrm>
          <a:off x="0" y="2698059"/>
          <a:ext cx="5637953" cy="899993"/>
        </a:xfrm>
        <a:prstGeom prst="roundRect">
          <a:avLst/>
        </a:prstGeom>
        <a:solidFill>
          <a:srgbClr val="083E5D"/>
        </a:solidFill>
        <a:ln w="12700" cap="flat" cmpd="sng" algn="ctr">
          <a:solidFill>
            <a:srgbClr val="083E5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  <a:sym typeface="Wingdings" panose="05000000000000000000" pitchFamily="2" charset="2"/>
            </a:rPr>
            <a:t>Coast Down Test</a:t>
          </a:r>
          <a:endParaRPr lang="it-IT" sz="2800" b="1" kern="1200" dirty="0">
            <a:solidFill>
              <a:schemeClr val="bg1"/>
            </a:solidFill>
          </a:endParaRPr>
        </a:p>
      </dsp:txBody>
      <dsp:txXfrm>
        <a:off x="43934" y="2741993"/>
        <a:ext cx="5550085" cy="812125"/>
      </dsp:txXfrm>
    </dsp:sp>
    <dsp:sp modelId="{DDD742D2-AB38-49DB-805F-5C312C67FF62}">
      <dsp:nvSpPr>
        <dsp:cNvPr id="0" name=""/>
        <dsp:cNvSpPr/>
      </dsp:nvSpPr>
      <dsp:spPr>
        <a:xfrm>
          <a:off x="0" y="3598053"/>
          <a:ext cx="5637953" cy="1110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05" tIns="13970" rIns="78232" bIns="1397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endParaRPr lang="it-IT" sz="105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it-IT" sz="2000" kern="1200" dirty="0"/>
            <a:t>Verifica effettiva differenza di Drag tra i due chassis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it-IT" sz="2000" kern="1200" dirty="0"/>
        </a:p>
      </dsp:txBody>
      <dsp:txXfrm>
        <a:off x="0" y="3598053"/>
        <a:ext cx="5637953" cy="1110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8CDD85-4975-1FCE-484D-3FDFF370A1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F8C4-DE5F-D809-B00B-5F2E0DF61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1526B-C5D6-4CFD-BBC2-C22310BA59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69D93-56C9-9E22-217C-6B13106645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E2C19-F2D5-AECE-74A5-1443D15521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90EEE-A318-487F-A9CE-DDDA6C99C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37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F47C-4CCB-4BE6-ADA6-1F32FF971236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5B629-F7D6-48C9-8350-C0E05A6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8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5A5BB-BECA-C4E0-CF4C-BF199E19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8F1700-521C-6E56-1DB4-EB7F8A125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911E7E-74FB-17CB-4258-05F4F363B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921F9D-7A05-9721-CB42-351DB39E2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5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536C-694C-0371-C37A-649D1B2D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26F598-12C5-9B07-60D8-02A71E8C9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8B29AE-F7D4-A808-FF7C-762F69C97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644DB8-0086-5AC2-2BF0-1D620ED1A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0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5B84F-B32B-88E6-9D03-29635986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F137994-A1A8-9B91-5EB3-0E85AB0D2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C7E1D39-4AFA-C17E-7590-92B3C6922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E78B2C-B28D-9207-4CE1-57036EF4D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2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B1EE-9BCA-E4AC-068C-4DA71435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054DEB-16B0-D62B-6D98-CDBC3D7BE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F70853D-C5C2-1982-D3D0-764173EFD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1C123F-9E50-5F0E-15B3-C891ADAF5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1084E-544D-FF30-9B4C-7A5C0AF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911D24-7DFB-7169-1217-5FB716EF9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4D81F7-C2A7-31FA-38DB-F62AB420D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70F725-217F-3CF8-5CC3-1714B0227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95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14A1-A3F7-72E2-3752-273A05B1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9F6F10-74F0-C370-E212-86D543444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B76BDDE-B28D-2F2F-1025-F731042F4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38CF6B-EE07-0C53-3739-5E9A1BBAA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58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5B629-F7D6-48C9-8350-C0E05A6C3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3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00EEDFC-E0B6-1B5E-F44B-F3617C734C0A}"/>
              </a:ext>
            </a:extLst>
          </p:cNvPr>
          <p:cNvSpPr/>
          <p:nvPr userDrawn="1"/>
        </p:nvSpPr>
        <p:spPr>
          <a:xfrm>
            <a:off x="0" y="0"/>
            <a:ext cx="12192000" cy="6305384"/>
          </a:xfrm>
          <a:prstGeom prst="rect">
            <a:avLst/>
          </a:prstGeom>
          <a:solidFill>
            <a:srgbClr val="083E5D"/>
          </a:solidFill>
          <a:ln>
            <a:solidFill>
              <a:srgbClr val="083E5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3E5D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6AAD3-3C40-FBAE-112B-363F2F4FB4E1}"/>
              </a:ext>
            </a:extLst>
          </p:cNvPr>
          <p:cNvSpPr/>
          <p:nvPr userDrawn="1"/>
        </p:nvSpPr>
        <p:spPr>
          <a:xfrm>
            <a:off x="375920" y="3383281"/>
            <a:ext cx="1160272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E45FD-6A29-DA38-35E9-700539A53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4DA0A-72FA-C5F3-068C-F0FCBA045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95351-34CB-F466-C3ED-CA9D42A24B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6DEF-7422-4767-0B9F-9F6E9E222A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683E3-119E-DE58-B46D-C63012901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24370-08C9-8E7F-E329-C345D6B87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6967-163E-9703-A100-9C97C3C097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F7E2E-2C0A-0053-1565-0BBEDB875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04F4-5D94-280B-59A2-A71033420E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81224-E464-4EC3-8308-BCC2EB76FB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6476" y="147311"/>
            <a:ext cx="10515600" cy="590768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B8145-AFBF-AEC7-3D32-56BCA0E44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64E7A-8D45-6D7B-9854-86516D7ED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D7739-71B9-716F-793B-351D8B6D49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FD5EF-B459-A072-7E19-3BDE3274D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11219-34D9-4258-7DFD-2F237FF143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4CD43-44E6-560C-750A-97EAA76C5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333E-06C3-0999-474B-0F74D2AD92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ECAF-9330-0E37-BE42-9D4E5A6F53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D3D9-0B20-1AB1-D938-9A3DDADFA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CFD2023 EXAM - GROUP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CAFBD-7058-759F-05B0-DFBD9F62C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22639" y="186483"/>
            <a:ext cx="10515600" cy="731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45218" y="1117025"/>
            <a:ext cx="11404819" cy="476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200654-7E9D-5662-92B2-0E9D7BD6B2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1" y="6389879"/>
            <a:ext cx="2061460" cy="387972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 noRot="1" noMove="1" noResize="1" noEditPoints="1" noAdjustHandles="1" noChangeArrowheads="1" noChangeShapeType="1"/>
          </p:cNvSpPr>
          <p:nvPr userDrawn="1">
            <p:ph type="sldNum" sz="quarter" idx="4"/>
          </p:nvPr>
        </p:nvSpPr>
        <p:spPr>
          <a:xfrm>
            <a:off x="11597444" y="6417204"/>
            <a:ext cx="53848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083E5D"/>
                </a:solidFill>
              </a:defRPr>
            </a:lvl1pPr>
          </a:lstStyle>
          <a:p>
            <a:fld id="{66CD45B7-DFE2-4393-8D37-380FC36BF3A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04459-2A6E-0BE2-E7B1-95526B2741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V="1">
            <a:off x="2245994" y="6597869"/>
            <a:ext cx="9504045" cy="0"/>
          </a:xfrm>
          <a:prstGeom prst="rect">
            <a:avLst/>
          </a:prstGeom>
          <a:solidFill>
            <a:srgbClr val="083E5D"/>
          </a:solidFill>
          <a:ln>
            <a:solidFill>
              <a:srgbClr val="083E5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09DE510-FECC-C1F8-EB45-A008005133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861891" y="6415306"/>
            <a:ext cx="2468217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CFD2023 EXAM - GROUP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8B0003-8B0B-39DC-BDDA-D3DA68DE3D1A}"/>
              </a:ext>
            </a:extLst>
          </p:cNvPr>
          <p:cNvSpPr/>
          <p:nvPr userDrawn="1"/>
        </p:nvSpPr>
        <p:spPr>
          <a:xfrm>
            <a:off x="345219" y="918360"/>
            <a:ext cx="11404819" cy="18000"/>
          </a:xfrm>
          <a:prstGeom prst="rect">
            <a:avLst/>
          </a:prstGeom>
          <a:solidFill>
            <a:srgbClr val="083E5D"/>
          </a:solidFill>
          <a:ln>
            <a:solidFill>
              <a:srgbClr val="083E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83E5D"/>
          </a:solidFill>
          <a:latin typeface="+mj-lt"/>
          <a:ea typeface="+mj-ea"/>
          <a:cs typeface="+mj-cs"/>
        </a:defRPr>
      </a:lvl1pPr>
    </p:titleStyle>
    <p:bodyStyle>
      <a:lvl1pPr marL="2286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hart" Target="../charts/chart1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C13A67D-CA69-D210-03BD-697139118E71}"/>
              </a:ext>
            </a:extLst>
          </p:cNvPr>
          <p:cNvSpPr/>
          <p:nvPr/>
        </p:nvSpPr>
        <p:spPr>
          <a:xfrm>
            <a:off x="0" y="0"/>
            <a:ext cx="12192000" cy="33569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Immagine 6" descr="Immagine che contiene veicolo, Veicolo terrestre, ruota, automobile&#10;&#10;Il contenuto generato dall'IA potrebbe non essere corretto.">
            <a:extLst>
              <a:ext uri="{FF2B5EF4-FFF2-40B4-BE49-F238E27FC236}">
                <a16:creationId xmlns:a16="http://schemas.microsoft.com/office/drawing/2014/main" id="{C4C8F4E2-4606-09CD-4C06-F113AF65AC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2" b="29201"/>
          <a:stretch/>
        </p:blipFill>
        <p:spPr>
          <a:xfrm>
            <a:off x="0" y="-1"/>
            <a:ext cx="12192000" cy="335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87518-D848-09B8-1928-843B44BAA92F}"/>
              </a:ext>
            </a:extLst>
          </p:cNvPr>
          <p:cNvSpPr txBox="1"/>
          <p:nvPr/>
        </p:nvSpPr>
        <p:spPr>
          <a:xfrm>
            <a:off x="1053548" y="330927"/>
            <a:ext cx="100849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noProof="0" dirty="0">
                <a:solidFill>
                  <a:schemeClr val="bg1"/>
                </a:solidFill>
                <a:latin typeface="+mj-lt"/>
              </a:rPr>
              <a:t>IMPATTO di DIFFERENTI CHASSIS </a:t>
            </a:r>
            <a:r>
              <a:rPr lang="en-US" sz="5000" noProof="0" dirty="0" err="1">
                <a:solidFill>
                  <a:schemeClr val="bg1"/>
                </a:solidFill>
                <a:latin typeface="+mj-lt"/>
              </a:rPr>
              <a:t>sulle</a:t>
            </a:r>
            <a:r>
              <a:rPr lang="en-US" sz="5000" noProof="0" dirty="0">
                <a:solidFill>
                  <a:schemeClr val="bg1"/>
                </a:solidFill>
                <a:latin typeface="+mj-lt"/>
              </a:rPr>
              <a:t> PERFORMANCE </a:t>
            </a:r>
            <a:r>
              <a:rPr lang="en-US" sz="5000" noProof="0" dirty="0" err="1">
                <a:solidFill>
                  <a:schemeClr val="bg1"/>
                </a:solidFill>
                <a:latin typeface="+mj-lt"/>
              </a:rPr>
              <a:t>delle</a:t>
            </a:r>
            <a:r>
              <a:rPr lang="en-US" sz="5000" noProof="0" dirty="0">
                <a:solidFill>
                  <a:schemeClr val="bg1"/>
                </a:solidFill>
                <a:latin typeface="+mj-lt"/>
              </a:rPr>
              <a:t> LEGENDS CARS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2546C-1748-07DD-1CD0-1B9D4685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6974"/>
            <a:ext cx="12192000" cy="1440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06C397-3DF9-54F4-F0B6-AC687CBBE076}"/>
              </a:ext>
            </a:extLst>
          </p:cNvPr>
          <p:cNvSpPr txBox="1"/>
          <p:nvPr/>
        </p:nvSpPr>
        <p:spPr>
          <a:xfrm>
            <a:off x="362424" y="3759927"/>
            <a:ext cx="71515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1"/>
                </a:solidFill>
              </a:rPr>
              <a:t>Matteo Baio</a:t>
            </a:r>
          </a:p>
          <a:p>
            <a:r>
              <a:rPr lang="en-US" sz="3200" dirty="0">
                <a:solidFill>
                  <a:schemeClr val="bg1"/>
                </a:solidFill>
              </a:rPr>
              <a:t>Gaia </a:t>
            </a:r>
            <a:r>
              <a:rPr lang="en-US" sz="3200" dirty="0" err="1">
                <a:solidFill>
                  <a:schemeClr val="bg1"/>
                </a:solidFill>
              </a:rPr>
              <a:t>Lapucci</a:t>
            </a:r>
            <a:endParaRPr lang="en-US" sz="3200" noProof="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Laura </a:t>
            </a:r>
            <a:r>
              <a:rPr lang="en-US" sz="3200" dirty="0" err="1">
                <a:solidFill>
                  <a:schemeClr val="bg1"/>
                </a:solidFill>
              </a:rPr>
              <a:t>Livoti</a:t>
            </a:r>
            <a:endParaRPr lang="en-US" sz="3200" noProof="0" dirty="0">
              <a:solidFill>
                <a:schemeClr val="bg1"/>
              </a:solidFill>
            </a:endParaRPr>
          </a:p>
          <a:p>
            <a:r>
              <a:rPr lang="en-US" sz="3200" noProof="0" dirty="0">
                <a:solidFill>
                  <a:schemeClr val="bg1"/>
                </a:solidFill>
              </a:rPr>
              <a:t>Thomas Magni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6D55908E-D9D5-9730-2CFA-4869764DC53A}"/>
              </a:ext>
            </a:extLst>
          </p:cNvPr>
          <p:cNvSpPr txBox="1"/>
          <p:nvPr/>
        </p:nvSpPr>
        <p:spPr>
          <a:xfrm>
            <a:off x="4678017" y="3852259"/>
            <a:ext cx="71515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noProof="0" dirty="0">
                <a:solidFill>
                  <a:schemeClr val="bg1"/>
                </a:solidFill>
              </a:rPr>
              <a:t>Aerodynamic of Transport Vehicle</a:t>
            </a:r>
          </a:p>
          <a:p>
            <a:pPr algn="r"/>
            <a:r>
              <a:rPr lang="en-US" sz="2000" i="1" dirty="0">
                <a:solidFill>
                  <a:schemeClr val="bg1"/>
                </a:solidFill>
              </a:rPr>
              <a:t>Academic year 2024-2025</a:t>
            </a:r>
            <a:endParaRPr lang="en-US" sz="2000" i="1" noProof="0" dirty="0">
              <a:solidFill>
                <a:schemeClr val="bg1"/>
              </a:solidFill>
            </a:endParaRPr>
          </a:p>
          <a:p>
            <a:pPr algn="r"/>
            <a:endParaRPr lang="en-US" sz="2000" noProof="0" dirty="0">
              <a:solidFill>
                <a:schemeClr val="bg1"/>
              </a:solidFill>
            </a:endParaRPr>
          </a:p>
          <a:p>
            <a:pPr algn="r"/>
            <a:r>
              <a:rPr lang="en-US" sz="2400" noProof="0" dirty="0">
                <a:solidFill>
                  <a:schemeClr val="bg1"/>
                </a:solidFill>
              </a:rPr>
              <a:t>Prof. Alex Zanotti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Prof. Paolo </a:t>
            </a:r>
            <a:r>
              <a:rPr lang="en-US" sz="2400" dirty="0" err="1">
                <a:solidFill>
                  <a:schemeClr val="bg1"/>
                </a:solidFill>
              </a:rPr>
              <a:t>Schito</a:t>
            </a:r>
            <a:endParaRPr lang="en-US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53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12B0-CBBC-61C5-5E1D-38044989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BB0382-963B-86F6-2970-66B7D09422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2250" y="6416675"/>
            <a:ext cx="539750" cy="365125"/>
          </a:xfrm>
        </p:spPr>
        <p:txBody>
          <a:bodyPr/>
          <a:lstStyle/>
          <a:p>
            <a:fld id="{66CD45B7-DFE2-4393-8D37-380FC36BF3A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2FA70A0-6D42-6891-24A2-F7EF4399A1CD}"/>
              </a:ext>
            </a:extLst>
          </p:cNvPr>
          <p:cNvSpPr txBox="1"/>
          <p:nvPr/>
        </p:nvSpPr>
        <p:spPr>
          <a:xfrm>
            <a:off x="2040763" y="724720"/>
            <a:ext cx="8110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noProof="0" dirty="0">
                <a:solidFill>
                  <a:schemeClr val="bg1"/>
                </a:solidFill>
                <a:latin typeface="+mj-lt"/>
              </a:rPr>
              <a:t>SPIEGAZIONE 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ESPERIMENTI</a:t>
            </a:r>
            <a:endParaRPr lang="en-US" sz="5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813CBD-9239-813A-3C73-5EBE8354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410"/>
            <a:ext cx="12192000" cy="14405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E7AE654-0DBB-ACED-783D-AFF2482C3135}"/>
              </a:ext>
            </a:extLst>
          </p:cNvPr>
          <p:cNvSpPr/>
          <p:nvPr/>
        </p:nvSpPr>
        <p:spPr>
          <a:xfrm>
            <a:off x="0" y="2263073"/>
            <a:ext cx="12192000" cy="40520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218" name="Picture 2" descr="Car aerodynamic airflow testing with tufts">
            <a:extLst>
              <a:ext uri="{FF2B5EF4-FFF2-40B4-BE49-F238E27FC236}">
                <a16:creationId xmlns:a16="http://schemas.microsoft.com/office/drawing/2014/main" id="{E69C5DD0-7CE0-69EC-27DA-1154817FF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72" b="19267"/>
          <a:stretch/>
        </p:blipFill>
        <p:spPr bwMode="auto">
          <a:xfrm>
            <a:off x="0" y="2263074"/>
            <a:ext cx="12192000" cy="405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46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1EFB-E5BD-989C-89B6-36DCCE437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FA43BF-4F55-F7CE-F247-9507F33E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>
                <a:ea typeface="+mj-lt"/>
                <a:cs typeface="+mj-lt"/>
              </a:rPr>
              <a:t>Metodologia</a:t>
            </a:r>
            <a:r>
              <a:rPr lang="en-US" noProof="0" dirty="0">
                <a:ea typeface="+mj-lt"/>
                <a:cs typeface="+mj-lt"/>
              </a:rPr>
              <a:t> </a:t>
            </a:r>
            <a:r>
              <a:rPr lang="en-US" noProof="0" dirty="0" err="1">
                <a:ea typeface="+mj-lt"/>
                <a:cs typeface="+mj-lt"/>
              </a:rPr>
              <a:t>sperimentale</a:t>
            </a:r>
            <a:endParaRPr lang="en-US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59FF10-77B3-E091-4A24-E2FA20F5D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en-US" noProof="0" smtClean="0"/>
              <a:pPr/>
              <a:t>11</a:t>
            </a:fld>
            <a:endParaRPr lang="en-US" noProof="0"/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C160900-029E-C7D5-E1BF-0C055286B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919345"/>
              </p:ext>
            </p:extLst>
          </p:nvPr>
        </p:nvGraphicFramePr>
        <p:xfrm>
          <a:off x="329214" y="1357460"/>
          <a:ext cx="5637953" cy="50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 descr="HotCars Explains: Vortex Generators — What They Can And Can't Do!">
            <a:extLst>
              <a:ext uri="{FF2B5EF4-FFF2-40B4-BE49-F238E27FC236}">
                <a16:creationId xmlns:a16="http://schemas.microsoft.com/office/drawing/2014/main" id="{CCCDF9DC-9B52-26FD-EA01-75BC6E44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19" y="1237877"/>
            <a:ext cx="4838425" cy="22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irShaper - How to use coastdown testing for drag measurement - Video">
            <a:extLst>
              <a:ext uri="{FF2B5EF4-FFF2-40B4-BE49-F238E27FC236}">
                <a16:creationId xmlns:a16="http://schemas.microsoft.com/office/drawing/2014/main" id="{AB869C55-2504-763C-A9A4-55E461328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19" y="3657727"/>
            <a:ext cx="4838425" cy="25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54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A4090-7E1F-90B0-5D0B-3D85DA75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un </a:t>
            </a:r>
            <a:r>
              <a:rPr lang="it-IT" dirty="0" err="1"/>
              <a:t>Tuft</a:t>
            </a:r>
            <a:r>
              <a:rPr lang="it-IT" dirty="0"/>
              <a:t>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295B875-6A64-A525-451D-B4E5A4335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218" y="1117025"/>
                <a:ext cx="11404819" cy="4863284"/>
              </a:xfrm>
            </p:spPr>
            <p:txBody>
              <a:bodyPr/>
              <a:lstStyle/>
              <a:p>
                <a:r>
                  <a:rPr lang="it-IT" u="sng" dirty="0"/>
                  <a:t>Perché eseguire un </a:t>
                </a:r>
                <a:r>
                  <a:rPr lang="it-IT" u="sng" dirty="0" err="1"/>
                  <a:t>tuft</a:t>
                </a:r>
                <a:r>
                  <a:rPr lang="it-IT" u="sng" dirty="0"/>
                  <a:t> test?</a:t>
                </a:r>
              </a:p>
              <a:p>
                <a:pPr marL="12600" indent="0">
                  <a:buNone/>
                </a:pPr>
                <a:r>
                  <a:rPr lang="it-IT" dirty="0"/>
                  <a:t>Distribuzione di pressione difficile da misurare</a:t>
                </a:r>
              </a:p>
              <a:p>
                <a:pPr marL="12600" indent="0">
                  <a:buNone/>
                </a:pPr>
                <a:r>
                  <a:rPr lang="it-IT" i="1" dirty="0"/>
                  <a:t>MA… legata a distribuzione di velocità</a:t>
                </a:r>
              </a:p>
              <a:p>
                <a:pPr marL="12600" indent="0">
                  <a:buNone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Visualizzo</a:t>
                </a:r>
                <a:r>
                  <a:rPr lang="it-IT" dirty="0"/>
                  <a:t> il </a:t>
                </a:r>
                <a:r>
                  <a:rPr lang="it-IT" b="1" dirty="0"/>
                  <a:t>campo</a:t>
                </a:r>
                <a:r>
                  <a:rPr lang="it-IT" dirty="0"/>
                  <a:t> di </a:t>
                </a:r>
                <a:r>
                  <a:rPr lang="it-IT" b="1" dirty="0"/>
                  <a:t>velocità</a:t>
                </a:r>
              </a:p>
              <a:p>
                <a:pPr marL="12600" indent="0">
                  <a:buNone/>
                </a:pPr>
                <a:endParaRPr lang="it-IT" dirty="0"/>
              </a:p>
              <a:p>
                <a:r>
                  <a:rPr lang="it-IT" u="sng" dirty="0"/>
                  <a:t>Cosa permette di individuare?</a:t>
                </a:r>
              </a:p>
              <a:p>
                <a:pPr marL="12600" indent="0">
                  <a:buNone/>
                </a:pPr>
                <a:r>
                  <a:rPr lang="it-IT" dirty="0"/>
                  <a:t>Caratteristiche del flusso sulla vettura:</a:t>
                </a:r>
              </a:p>
              <a:p>
                <a:pPr marL="12600" indent="0">
                  <a:buNone/>
                </a:pPr>
                <a:r>
                  <a:rPr lang="it-IT" dirty="0"/>
                  <a:t>Punti di </a:t>
                </a:r>
                <a:r>
                  <a:rPr lang="it-IT" b="1" dirty="0"/>
                  <a:t>transizione</a:t>
                </a:r>
                <a:r>
                  <a:rPr lang="it-IT" dirty="0"/>
                  <a:t>, </a:t>
                </a:r>
                <a:r>
                  <a:rPr lang="it-IT" b="1" dirty="0"/>
                  <a:t>separazione</a:t>
                </a:r>
                <a:r>
                  <a:rPr lang="it-IT" dirty="0"/>
                  <a:t> e </a:t>
                </a:r>
                <a:r>
                  <a:rPr lang="it-IT" b="1" dirty="0"/>
                  <a:t>riattacco</a:t>
                </a:r>
              </a:p>
              <a:p>
                <a:pPr marL="12600" indent="0">
                  <a:buNone/>
                </a:pPr>
                <a:endParaRPr lang="it-IT" dirty="0"/>
              </a:p>
              <a:p>
                <a:r>
                  <a:rPr lang="it-IT" u="sng" dirty="0"/>
                  <a:t>Vantaggi del </a:t>
                </a:r>
                <a:r>
                  <a:rPr lang="it-IT" u="sng" dirty="0" err="1"/>
                  <a:t>tuft</a:t>
                </a:r>
                <a:r>
                  <a:rPr lang="it-IT" u="sng" dirty="0"/>
                  <a:t> testing?</a:t>
                </a:r>
              </a:p>
              <a:p>
                <a:pPr marL="12600" indent="0">
                  <a:buNone/>
                </a:pPr>
                <a:r>
                  <a:rPr lang="it-IT" b="1" dirty="0"/>
                  <a:t>Costo</a:t>
                </a:r>
                <a:r>
                  <a:rPr lang="it-IT" dirty="0"/>
                  <a:t> e </a:t>
                </a:r>
                <a:r>
                  <a:rPr lang="it-IT" b="1" dirty="0"/>
                  <a:t>facilità</a:t>
                </a:r>
                <a:r>
                  <a:rPr lang="it-IT" dirty="0"/>
                  <a:t> di </a:t>
                </a:r>
                <a:r>
                  <a:rPr lang="it-IT" b="1" u="sng" dirty="0"/>
                  <a:t>esecuzione</a:t>
                </a:r>
              </a:p>
              <a:p>
                <a:pPr marL="12600" indent="0">
                  <a:buNone/>
                </a:pPr>
                <a:r>
                  <a:rPr lang="it-IT" i="1" dirty="0"/>
                  <a:t>Risultati simili a flow-vis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295B875-6A64-A525-451D-B4E5A4335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218" y="1117025"/>
                <a:ext cx="11404819" cy="4863284"/>
              </a:xfrm>
              <a:blipFill>
                <a:blip r:embed="rId2"/>
                <a:stretch>
                  <a:fillRect l="-749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4415AF-5D89-27E0-33A0-80CB581F5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Viscous Sublayer - an overview | ScienceDirect Topics">
            <a:extLst>
              <a:ext uri="{FF2B5EF4-FFF2-40B4-BE49-F238E27FC236}">
                <a16:creationId xmlns:a16="http://schemas.microsoft.com/office/drawing/2014/main" id="{1B25C3CC-93A7-45E9-FC5C-37E3F620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1" y="1117025"/>
            <a:ext cx="55149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ow-vis in F1: Rob Smedley explains the technology behind flow  visualisation paint | Formula 1®">
            <a:extLst>
              <a:ext uri="{FF2B5EF4-FFF2-40B4-BE49-F238E27FC236}">
                <a16:creationId xmlns:a16="http://schemas.microsoft.com/office/drawing/2014/main" id="{9247FFDE-1F5A-97B1-DC7F-9E89112BE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6" t="10378" b="7404"/>
          <a:stretch/>
        </p:blipFill>
        <p:spPr bwMode="auto">
          <a:xfrm>
            <a:off x="6235061" y="3345618"/>
            <a:ext cx="5514975" cy="25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1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C8D73B-8DCA-64CD-2CAC-B8F12420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eseguire il </a:t>
            </a:r>
            <a:r>
              <a:rPr lang="it-IT" dirty="0" err="1"/>
              <a:t>Tuft</a:t>
            </a:r>
            <a:r>
              <a:rPr lang="it-IT" dirty="0"/>
              <a:t>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AEA092-7F1C-17A6-D6C1-3C0FC4E0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19" y="1117025"/>
            <a:ext cx="5750782" cy="5070193"/>
          </a:xfrm>
        </p:spPr>
        <p:txBody>
          <a:bodyPr>
            <a:normAutofit/>
          </a:bodyPr>
          <a:lstStyle/>
          <a:p>
            <a:pPr marL="469800" indent="-457200">
              <a:buFont typeface="+mj-lt"/>
              <a:buAutoNum type="arabicPeriod"/>
            </a:pPr>
            <a:r>
              <a:rPr lang="it-IT" dirty="0"/>
              <a:t>Allestimento due macchine con filo di stoffa e nastro adesivo</a:t>
            </a:r>
            <a:br>
              <a:rPr lang="it-IT" dirty="0"/>
            </a:br>
            <a:endParaRPr lang="it-IT" dirty="0"/>
          </a:p>
          <a:p>
            <a:pPr marL="469800" indent="-457200">
              <a:buFont typeface="+mj-lt"/>
              <a:buAutoNum type="arabicPeriod"/>
            </a:pPr>
            <a:r>
              <a:rPr lang="it-IT" dirty="0"/>
              <a:t>Allestimento videocamere</a:t>
            </a:r>
          </a:p>
          <a:p>
            <a:pPr lvl="1"/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Go-pro montate su macchina</a:t>
            </a:r>
          </a:p>
          <a:p>
            <a:pPr lvl="1"/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Fotocamera con 3 piedi esterna</a:t>
            </a:r>
            <a:br>
              <a:rPr lang="it-IT" dirty="0"/>
            </a:br>
            <a:endParaRPr lang="it-IT" dirty="0"/>
          </a:p>
          <a:p>
            <a:pPr marL="469800" indent="-457200">
              <a:buFont typeface="+mj-lt"/>
              <a:buAutoNum type="arabicPeriod"/>
            </a:pPr>
            <a:r>
              <a:rPr lang="it-IT" dirty="0"/>
              <a:t>Registrazione macchina che prosegue dritta a velocità costante di 60km/h</a:t>
            </a:r>
            <a:br>
              <a:rPr lang="it-IT" dirty="0"/>
            </a:br>
            <a:endParaRPr lang="it-IT" dirty="0"/>
          </a:p>
          <a:p>
            <a:pPr marL="469800" indent="-457200">
              <a:buFont typeface="+mj-lt"/>
              <a:buAutoNum type="arabicPeriod"/>
            </a:pPr>
            <a:r>
              <a:rPr lang="it-IT" dirty="0"/>
              <a:t>Elaborazione dati video e comparazione con risultati delle simulazioni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206896-C17E-41A0-51D6-A2D81DF1C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0244" name="Picture 4" descr="HotCars Explains: Airflow Testing With Tufts">
            <a:extLst>
              <a:ext uri="{FF2B5EF4-FFF2-40B4-BE49-F238E27FC236}">
                <a16:creationId xmlns:a16="http://schemas.microsoft.com/office/drawing/2014/main" id="{8CC858CF-7248-FB84-A251-0761CE38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443" y="4260046"/>
            <a:ext cx="2880001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C731338-E572-6C2D-9841-5C66959D0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125" y="1208072"/>
            <a:ext cx="5263319" cy="2694532"/>
          </a:xfrm>
          <a:prstGeom prst="rect">
            <a:avLst/>
          </a:prstGeom>
        </p:spPr>
      </p:pic>
      <p:pic>
        <p:nvPicPr>
          <p:cNvPr id="10246" name="Picture 6" descr="Modifying a Car for Better Aerodynamics | Science Project">
            <a:extLst>
              <a:ext uri="{FF2B5EF4-FFF2-40B4-BE49-F238E27FC236}">
                <a16:creationId xmlns:a16="http://schemas.microsoft.com/office/drawing/2014/main" id="{6B2F404F-616C-7258-B7DF-84796FF04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/>
          <a:stretch/>
        </p:blipFill>
        <p:spPr bwMode="auto">
          <a:xfrm>
            <a:off x="6334125" y="4260046"/>
            <a:ext cx="2196144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DE010D3-1881-AFA4-F689-334FD51C8789}"/>
              </a:ext>
            </a:extLst>
          </p:cNvPr>
          <p:cNvCxnSpPr>
            <a:cxnSpLocks/>
          </p:cNvCxnSpPr>
          <p:nvPr/>
        </p:nvCxnSpPr>
        <p:spPr>
          <a:xfrm flipV="1">
            <a:off x="9991724" y="1657350"/>
            <a:ext cx="773907" cy="6691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7DB5D2C7-CC13-8896-49DE-590ABC33246B}"/>
              </a:ext>
            </a:extLst>
          </p:cNvPr>
          <p:cNvCxnSpPr>
            <a:cxnSpLocks/>
          </p:cNvCxnSpPr>
          <p:nvPr/>
        </p:nvCxnSpPr>
        <p:spPr>
          <a:xfrm>
            <a:off x="7562155" y="3652121"/>
            <a:ext cx="28967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2A7E6364-3A12-ABC7-BF61-8D863BB25ECE}"/>
              </a:ext>
            </a:extLst>
          </p:cNvPr>
          <p:cNvCxnSpPr>
            <a:cxnSpLocks/>
          </p:cNvCxnSpPr>
          <p:nvPr/>
        </p:nvCxnSpPr>
        <p:spPr>
          <a:xfrm flipV="1">
            <a:off x="9594056" y="1871663"/>
            <a:ext cx="159544" cy="149074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21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22749-F802-9BDF-615F-76C6566D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D6106-6F17-076A-16E0-7EFA36CE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un </a:t>
            </a:r>
            <a:r>
              <a:rPr lang="it-IT" dirty="0" err="1"/>
              <a:t>Coast</a:t>
            </a:r>
            <a:r>
              <a:rPr lang="it-IT" dirty="0"/>
              <a:t> Down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6E7DB2A-FF01-1C9F-2703-5C643EAA0F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219" y="1117025"/>
                <a:ext cx="6708724" cy="5176984"/>
              </a:xfrm>
            </p:spPr>
            <p:txBody>
              <a:bodyPr>
                <a:normAutofit/>
              </a:bodyPr>
              <a:lstStyle/>
              <a:p>
                <a:r>
                  <a:rPr lang="it-IT" u="sng" dirty="0"/>
                  <a:t>Perché eseguire un </a:t>
                </a:r>
                <a:r>
                  <a:rPr lang="it-IT" u="sng" dirty="0" err="1"/>
                  <a:t>coast</a:t>
                </a:r>
                <a:r>
                  <a:rPr lang="it-IT" u="sng" dirty="0"/>
                  <a:t> down test?</a:t>
                </a:r>
              </a:p>
              <a:p>
                <a:pPr marL="12600" indent="0">
                  <a:buNone/>
                </a:pPr>
                <a:r>
                  <a:rPr lang="it-IT" dirty="0"/>
                  <a:t>Calcolare in maniera approssimata la resistenza all’avanzamento della vettura</a:t>
                </a:r>
              </a:p>
              <a:p>
                <a:pPr marL="12600" indent="0">
                  <a:buNone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/>
                  <a:t> </a:t>
                </a:r>
                <a:r>
                  <a:rPr lang="it-IT" b="1" dirty="0"/>
                  <a:t>Verificare correttezza risultati numerici</a:t>
                </a:r>
              </a:p>
              <a:p>
                <a:pPr marL="12600" indent="0">
                  <a:buNone/>
                </a:pPr>
                <a:r>
                  <a:rPr lang="it-IT" sz="2000" i="1" dirty="0"/>
                  <a:t>         MA… </a:t>
                </a:r>
                <a:r>
                  <a:rPr lang="it-IT" sz="2000" b="1" i="1" dirty="0"/>
                  <a:t>Dati numerici ottenuti solo indicativi</a:t>
                </a:r>
              </a:p>
              <a:p>
                <a:pPr marL="12600" indent="0">
                  <a:buNone/>
                </a:pPr>
                <a:endParaRPr lang="it-IT" dirty="0"/>
              </a:p>
              <a:p>
                <a:r>
                  <a:rPr lang="it-IT" u="sng" dirty="0"/>
                  <a:t>Principale limitazione?</a:t>
                </a:r>
              </a:p>
              <a:p>
                <a:pPr marL="12600" indent="0">
                  <a:buNone/>
                </a:pPr>
                <a:r>
                  <a:rPr lang="it-IT" dirty="0"/>
                  <a:t>Resistenza all’avanzamento influenzata da diversi fattori non sempre misurabili</a:t>
                </a:r>
              </a:p>
              <a:p>
                <a:pPr marL="12600" indent="0">
                  <a:buNone/>
                </a:pP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b="1" dirty="0"/>
                  <a:t> Riduco effetto eseguendo a velocità alte</a:t>
                </a:r>
              </a:p>
              <a:p>
                <a:pPr marL="12600" indent="0">
                  <a:buNone/>
                </a:pPr>
                <a:endParaRPr lang="it-IT" dirty="0"/>
              </a:p>
              <a:p>
                <a:r>
                  <a:rPr lang="it-IT" u="sng" dirty="0"/>
                  <a:t>Vantaggi del </a:t>
                </a:r>
                <a:r>
                  <a:rPr lang="it-IT" u="sng" dirty="0" err="1"/>
                  <a:t>coast</a:t>
                </a:r>
                <a:r>
                  <a:rPr lang="it-IT" u="sng" dirty="0"/>
                  <a:t> down test?</a:t>
                </a:r>
              </a:p>
              <a:p>
                <a:pPr marL="12600" indent="0">
                  <a:buNone/>
                </a:pPr>
                <a:r>
                  <a:rPr lang="it-IT" b="1" dirty="0"/>
                  <a:t>Costo</a:t>
                </a:r>
                <a:r>
                  <a:rPr lang="it-IT" dirty="0"/>
                  <a:t> e </a:t>
                </a:r>
                <a:r>
                  <a:rPr lang="it-IT" b="1" dirty="0"/>
                  <a:t>Processazione</a:t>
                </a:r>
                <a:r>
                  <a:rPr lang="it-IT" i="1" dirty="0"/>
                  <a:t> </a:t>
                </a:r>
                <a:r>
                  <a:rPr lang="it-IT" dirty="0"/>
                  <a:t>risultati</a:t>
                </a:r>
                <a:r>
                  <a:rPr lang="it-IT" i="1" dirty="0"/>
                  <a:t> </a:t>
                </a:r>
                <a:r>
                  <a:rPr lang="it-IT" b="1" dirty="0"/>
                  <a:t>immediata</a:t>
                </a:r>
              </a:p>
              <a:p>
                <a:pPr marL="1260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6E7DB2A-FF01-1C9F-2703-5C643EAA0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219" y="1117025"/>
                <a:ext cx="6708724" cy="5176984"/>
              </a:xfrm>
              <a:blipFill>
                <a:blip r:embed="rId3"/>
                <a:stretch>
                  <a:fillRect l="-1273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595E90-0E96-C038-E1B6-D6B9B2EE0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1266" name="Picture 2" descr="Coastdown Testing - Zen Micro Systems">
            <a:extLst>
              <a:ext uri="{FF2B5EF4-FFF2-40B4-BE49-F238E27FC236}">
                <a16:creationId xmlns:a16="http://schemas.microsoft.com/office/drawing/2014/main" id="{7FA12397-D27B-6DE4-DDF7-9D6B22D2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407" y="1345253"/>
            <a:ext cx="4026037" cy="47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317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2CC2-ACF1-58AE-F12D-1349322D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2F8627-E489-0493-9CAC-2B46C10B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eseguire il </a:t>
            </a:r>
            <a:r>
              <a:rPr lang="it-IT" dirty="0" err="1"/>
              <a:t>Coast</a:t>
            </a:r>
            <a:r>
              <a:rPr lang="it-IT" dirty="0"/>
              <a:t> Down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BEA3C2-FA0B-3A14-AE91-232175FF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19" y="1117025"/>
            <a:ext cx="5373092" cy="5070193"/>
          </a:xfrm>
        </p:spPr>
        <p:txBody>
          <a:bodyPr>
            <a:normAutofit/>
          </a:bodyPr>
          <a:lstStyle/>
          <a:p>
            <a:pPr marL="469800" indent="-457200">
              <a:buFont typeface="+mj-lt"/>
              <a:buAutoNum type="arabicPeriod"/>
            </a:pPr>
            <a:r>
              <a:rPr lang="it-IT" dirty="0"/>
              <a:t>Allestimento due macchine con rilevatore velocità </a:t>
            </a:r>
            <a:r>
              <a:rPr lang="it-IT" dirty="0" err="1"/>
              <a:t>gps</a:t>
            </a:r>
            <a:r>
              <a:rPr lang="it-IT" dirty="0"/>
              <a:t> (</a:t>
            </a:r>
            <a:r>
              <a:rPr lang="it-IT" dirty="0" err="1"/>
              <a:t>AiM</a:t>
            </a:r>
            <a:r>
              <a:rPr lang="it-IT" dirty="0"/>
              <a:t> Solo o </a:t>
            </a:r>
            <a:r>
              <a:rPr lang="it-IT" dirty="0" err="1"/>
              <a:t>AiM</a:t>
            </a:r>
            <a:r>
              <a:rPr lang="it-IT" dirty="0"/>
              <a:t> MXM)</a:t>
            </a:r>
            <a:br>
              <a:rPr lang="it-IT" dirty="0"/>
            </a:br>
            <a:endParaRPr lang="it-IT" dirty="0"/>
          </a:p>
          <a:p>
            <a:pPr marL="469800" indent="-457200">
              <a:buFont typeface="+mj-lt"/>
              <a:buAutoNum type="arabicPeriod"/>
            </a:pPr>
            <a:r>
              <a:rPr lang="it-IT" dirty="0"/>
              <a:t>Macchina in movimento a velocità fissata su un rettilineo</a:t>
            </a:r>
            <a:br>
              <a:rPr lang="it-IT" dirty="0"/>
            </a:br>
            <a:endParaRPr lang="it-IT" dirty="0"/>
          </a:p>
          <a:p>
            <a:pPr marL="469800" indent="-457200">
              <a:buFont typeface="+mj-lt"/>
              <a:buAutoNum type="arabicPeriod"/>
            </a:pPr>
            <a:r>
              <a:rPr lang="it-IT" dirty="0"/>
              <a:t>Rilascio acceleratore e simultanea pressione della frizione per un determinato lasso di tempo</a:t>
            </a:r>
            <a:br>
              <a:rPr lang="it-IT" dirty="0"/>
            </a:br>
            <a:endParaRPr lang="it-IT" dirty="0"/>
          </a:p>
          <a:p>
            <a:pPr marL="469800" indent="-457200">
              <a:buFont typeface="+mj-lt"/>
              <a:buAutoNum type="arabicPeriod"/>
            </a:pPr>
            <a:r>
              <a:rPr lang="it-IT" dirty="0"/>
              <a:t>Elaborazione dati e comparazione con risultati delle simulazioni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EACEB56-65FD-93F7-FD53-89D624124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845765-A61D-925D-E767-DE3B892FD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125" y="1208072"/>
            <a:ext cx="5263319" cy="2694532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A79BD07-D568-2349-9323-2FDE72DCF549}"/>
              </a:ext>
            </a:extLst>
          </p:cNvPr>
          <p:cNvCxnSpPr>
            <a:cxnSpLocks/>
          </p:cNvCxnSpPr>
          <p:nvPr/>
        </p:nvCxnSpPr>
        <p:spPr>
          <a:xfrm flipV="1">
            <a:off x="9991724" y="1657350"/>
            <a:ext cx="773907" cy="6691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EA42FDC-9A93-CA4C-F9B9-DB1458FB4DDC}"/>
              </a:ext>
            </a:extLst>
          </p:cNvPr>
          <p:cNvCxnSpPr>
            <a:cxnSpLocks/>
          </p:cNvCxnSpPr>
          <p:nvPr/>
        </p:nvCxnSpPr>
        <p:spPr>
          <a:xfrm>
            <a:off x="7562155" y="3652121"/>
            <a:ext cx="28967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9508085-C427-640B-9133-2B42B0A5F0F8}"/>
              </a:ext>
            </a:extLst>
          </p:cNvPr>
          <p:cNvCxnSpPr>
            <a:cxnSpLocks/>
          </p:cNvCxnSpPr>
          <p:nvPr/>
        </p:nvCxnSpPr>
        <p:spPr>
          <a:xfrm flipV="1">
            <a:off x="9594056" y="1871663"/>
            <a:ext cx="159544" cy="149074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5C22169D-CAC1-78BD-CF3A-9CB25B7570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" t="230" r="481" b="1610"/>
          <a:stretch/>
        </p:blipFill>
        <p:spPr>
          <a:xfrm>
            <a:off x="7936798" y="4077762"/>
            <a:ext cx="3660646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2" name="Picture 4" descr="AIM | Dash Logger MXm - Cruscotto acquisitore dati compatto LCD">
            <a:extLst>
              <a:ext uri="{FF2B5EF4-FFF2-40B4-BE49-F238E27FC236}">
                <a16:creationId xmlns:a16="http://schemas.microsoft.com/office/drawing/2014/main" id="{7A25CD09-75C1-9431-1A02-1BF4F735B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9405" r="5971" b="5096"/>
          <a:stretch/>
        </p:blipFill>
        <p:spPr bwMode="auto">
          <a:xfrm>
            <a:off x="6334125" y="4077762"/>
            <a:ext cx="147370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3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F964C-12C2-90EE-C3D3-B57410B9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Criticità prove sperimentali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F279D9-080A-CF1D-BF80-5DFDEF7F8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Influenza di fattori esterni meteorologici</a:t>
                </a:r>
                <a:br>
                  <a:rPr lang="it-IT" dirty="0"/>
                </a:b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dirty="0"/>
                  <a:t> Auspicabile eseguire test in giornata non ventosa e non piovosa</a:t>
                </a:r>
              </a:p>
              <a:p>
                <a:endParaRPr lang="it-IT" dirty="0"/>
              </a:p>
              <a:p>
                <a:r>
                  <a:rPr lang="it-IT" dirty="0"/>
                  <a:t>Necessario utilizzare due macchine più simili possibili ai modelli usati nel nostro studio</a:t>
                </a:r>
                <a:br>
                  <a:rPr lang="it-IT" dirty="0"/>
                </a:b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it-IT" dirty="0"/>
                  <a:t>Auspicabile chiudere finestrini laterali e posteriori</a:t>
                </a:r>
              </a:p>
              <a:p>
                <a:endParaRPr lang="it-IT" dirty="0"/>
              </a:p>
              <a:p>
                <a:r>
                  <a:rPr lang="it-IT" dirty="0"/>
                  <a:t>Necessario che le macchine abbiano altezza da terra e assetto simili possibile</a:t>
                </a:r>
              </a:p>
              <a:p>
                <a:endParaRPr lang="it-IT" dirty="0"/>
              </a:p>
              <a:p>
                <a:r>
                  <a:rPr lang="it-IT" dirty="0"/>
                  <a:t>Necessario eseguire test senza altri veicoli vicini</a:t>
                </a:r>
              </a:p>
              <a:p>
                <a:endParaRPr lang="it-IT" dirty="0"/>
              </a:p>
              <a:p>
                <a:pPr marL="12600" indent="0">
                  <a:buNone/>
                </a:pPr>
                <a:r>
                  <a:rPr lang="it-IT" sz="2000" i="1" dirty="0">
                    <a:solidFill>
                      <a:schemeClr val="bg2">
                        <a:lumMod val="50000"/>
                      </a:schemeClr>
                    </a:solidFill>
                  </a:rPr>
                  <a:t>Per </a:t>
                </a:r>
                <a:r>
                  <a:rPr lang="it-IT" sz="2000" i="1" dirty="0" err="1">
                    <a:solidFill>
                      <a:schemeClr val="bg2">
                        <a:lumMod val="50000"/>
                      </a:schemeClr>
                    </a:solidFill>
                  </a:rPr>
                  <a:t>coast</a:t>
                </a:r>
                <a:r>
                  <a:rPr lang="it-IT" sz="2000" i="1" dirty="0">
                    <a:solidFill>
                      <a:schemeClr val="bg2">
                        <a:lumMod val="50000"/>
                      </a:schemeClr>
                    </a:solidFill>
                  </a:rPr>
                  <a:t> down test…</a:t>
                </a:r>
              </a:p>
              <a:p>
                <a:r>
                  <a:rPr lang="it-IT" dirty="0"/>
                  <a:t>Auspicabile eseguirlo a velocità più elevate di 60</a:t>
                </a:r>
                <a:r>
                  <a:rPr lang="it-IT" i="1" dirty="0"/>
                  <a:t>km/k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F279D9-080A-CF1D-BF80-5DFDEF7F8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0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B002E1-EECC-AD00-ADCD-F4E7A33F60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3314" name="Picture 2" descr="Tech: Coastdown Testing | Clean Fleet Report">
            <a:extLst>
              <a:ext uri="{FF2B5EF4-FFF2-40B4-BE49-F238E27FC236}">
                <a16:creationId xmlns:a16="http://schemas.microsoft.com/office/drawing/2014/main" id="{3EC8604B-574F-8E9E-7040-0DA111C36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31484"/>
          <a:stretch/>
        </p:blipFill>
        <p:spPr bwMode="auto">
          <a:xfrm>
            <a:off x="8122656" y="3924300"/>
            <a:ext cx="3279400" cy="227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46361CC-15E5-3CDF-2C53-7F9AF201BBCD}"/>
              </a:ext>
            </a:extLst>
          </p:cNvPr>
          <p:cNvSpPr/>
          <p:nvPr/>
        </p:nvSpPr>
        <p:spPr>
          <a:xfrm>
            <a:off x="10477500" y="3817620"/>
            <a:ext cx="1119944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337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CC5C6ED-B31C-0F0A-27FF-CE2F09C6B306}"/>
              </a:ext>
            </a:extLst>
          </p:cNvPr>
          <p:cNvSpPr/>
          <p:nvPr/>
        </p:nvSpPr>
        <p:spPr>
          <a:xfrm>
            <a:off x="0" y="0"/>
            <a:ext cx="12192000" cy="63131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4750FBF3-A8E5-D27B-02AD-9C156E0F7E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9" r="765"/>
          <a:stretch/>
        </p:blipFill>
        <p:spPr>
          <a:xfrm>
            <a:off x="-2" y="0"/>
            <a:ext cx="12192002" cy="6313170"/>
          </a:xfrm>
          <a:prstGeom prst="rect">
            <a:avLst/>
          </a:prstGeom>
        </p:spPr>
      </p:pic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B967D4E2-A66A-BC25-2C9B-BE52B5B2452A}"/>
              </a:ext>
            </a:extLst>
          </p:cNvPr>
          <p:cNvSpPr/>
          <p:nvPr/>
        </p:nvSpPr>
        <p:spPr>
          <a:xfrm rot="5400000">
            <a:off x="2319337" y="-2319340"/>
            <a:ext cx="757239" cy="5395916"/>
          </a:xfrm>
          <a:prstGeom prst="triangle">
            <a:avLst>
              <a:gd name="adj" fmla="val 0"/>
            </a:avLst>
          </a:prstGeom>
          <a:solidFill>
            <a:srgbClr val="50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53FFFA4-F534-CEE3-F288-0F5A0DB44EA7}"/>
              </a:ext>
            </a:extLst>
          </p:cNvPr>
          <p:cNvSpPr txBox="1"/>
          <p:nvPr/>
        </p:nvSpPr>
        <p:spPr>
          <a:xfrm>
            <a:off x="2040761" y="4039420"/>
            <a:ext cx="8110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noProof="0" dirty="0">
                <a:solidFill>
                  <a:schemeClr val="bg1"/>
                </a:solidFill>
                <a:latin typeface="+mj-lt"/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634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26A8F-2ECA-DE2B-A084-CFE30ED2B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E158-AF2F-47E0-034B-33CF6B97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>
                <a:latin typeface="Aptos SemiBold"/>
                <a:ea typeface="Calibri"/>
                <a:cs typeface="Calibri"/>
              </a:rPr>
              <a:t>Scopo</a:t>
            </a:r>
            <a:r>
              <a:rPr lang="en-US" noProof="0" dirty="0">
                <a:latin typeface="Aptos SemiBold"/>
                <a:ea typeface="Calibri"/>
                <a:cs typeface="Calibri"/>
              </a:rPr>
              <a:t> del </a:t>
            </a:r>
            <a:r>
              <a:rPr lang="en-US" noProof="0" dirty="0" err="1">
                <a:latin typeface="Aptos SemiBold"/>
                <a:ea typeface="Calibri"/>
                <a:cs typeface="Calibri"/>
              </a:rPr>
              <a:t>lavoro</a:t>
            </a:r>
            <a:endParaRPr lang="en-US" noProof="0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F3520F90-86D3-E7F5-ACEB-3BE31B21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18" y="1117025"/>
            <a:ext cx="11404819" cy="5180744"/>
          </a:xfrm>
        </p:spPr>
        <p:txBody>
          <a:bodyPr>
            <a:normAutofit lnSpcReduction="10000"/>
          </a:bodyPr>
          <a:lstStyle/>
          <a:p>
            <a:pPr marL="12600" indent="0">
              <a:buNone/>
            </a:pP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anni la </a:t>
            </a:r>
            <a:r>
              <a:rPr lang="en-US" b="1" dirty="0" err="1"/>
              <a:t>crescente</a:t>
            </a:r>
            <a:r>
              <a:rPr lang="en-US" dirty="0"/>
              <a:t> </a:t>
            </a:r>
            <a:r>
              <a:rPr lang="en-US" b="1" dirty="0" err="1"/>
              <a:t>popolarità</a:t>
            </a:r>
            <a:r>
              <a:rPr lang="en-US" dirty="0"/>
              <a:t> ha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competizioni</a:t>
            </a:r>
            <a:r>
              <a:rPr lang="en-US" dirty="0"/>
              <a:t> con </a:t>
            </a:r>
            <a:r>
              <a:rPr lang="en-US" b="1" dirty="0"/>
              <a:t>Legends</a:t>
            </a:r>
            <a:r>
              <a:rPr lang="en-US" dirty="0"/>
              <a:t> </a:t>
            </a:r>
            <a:r>
              <a:rPr lang="en-US" b="1" dirty="0"/>
              <a:t>Car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organizzate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b="1" dirty="0" err="1"/>
              <a:t>più</a:t>
            </a:r>
            <a:r>
              <a:rPr lang="en-US" dirty="0"/>
              <a:t> </a:t>
            </a:r>
            <a:r>
              <a:rPr lang="en-US" b="1" dirty="0" err="1"/>
              <a:t>famosi</a:t>
            </a:r>
            <a:r>
              <a:rPr lang="en-US" dirty="0"/>
              <a:t> </a:t>
            </a:r>
            <a:r>
              <a:rPr lang="en-US" b="1" dirty="0" err="1"/>
              <a:t>tracciati</a:t>
            </a:r>
            <a:r>
              <a:rPr lang="en-US" dirty="0"/>
              <a:t> </a:t>
            </a:r>
            <a:r>
              <a:rPr lang="en-US" b="1" dirty="0" err="1"/>
              <a:t>italiani</a:t>
            </a:r>
            <a:r>
              <a:rPr lang="en-US" dirty="0"/>
              <a:t>.</a:t>
            </a:r>
          </a:p>
          <a:p>
            <a:pPr marL="12600" indent="0">
              <a:buNone/>
            </a:pPr>
            <a:r>
              <a:rPr lang="en-US" i="1" dirty="0" err="1"/>
              <a:t>Alcuni</a:t>
            </a:r>
            <a:r>
              <a:rPr lang="en-US" i="1" dirty="0"/>
              <a:t> </a:t>
            </a:r>
            <a:r>
              <a:rPr lang="en-US" i="1" dirty="0" err="1"/>
              <a:t>tracciati</a:t>
            </a:r>
            <a:r>
              <a:rPr lang="en-US" i="1" dirty="0"/>
              <a:t> da media e </a:t>
            </a:r>
            <a:r>
              <a:rPr lang="en-US" i="1" dirty="0" err="1"/>
              <a:t>alta</a:t>
            </a:r>
            <a:r>
              <a:rPr lang="en-US" i="1" dirty="0"/>
              <a:t> </a:t>
            </a:r>
            <a:r>
              <a:rPr lang="en-US" i="1" dirty="0" err="1"/>
              <a:t>velocità</a:t>
            </a:r>
            <a:r>
              <a:rPr lang="en-US" i="1" dirty="0"/>
              <a:t> </a:t>
            </a:r>
            <a:r>
              <a:rPr lang="en-US" i="1" dirty="0" err="1"/>
              <a:t>sono</a:t>
            </a:r>
            <a:r>
              <a:rPr lang="en-US" i="1" dirty="0"/>
              <a:t> </a:t>
            </a:r>
            <a:r>
              <a:rPr lang="en-US" i="1" dirty="0" err="1"/>
              <a:t>stati</a:t>
            </a:r>
            <a:r>
              <a:rPr lang="en-US" i="1" dirty="0"/>
              <a:t> </a:t>
            </a:r>
            <a:r>
              <a:rPr lang="en-US" i="1" dirty="0" err="1"/>
              <a:t>aggiunti</a:t>
            </a:r>
            <a:r>
              <a:rPr lang="en-US" i="1" dirty="0"/>
              <a:t> in </a:t>
            </a:r>
            <a:r>
              <a:rPr lang="en-US" i="1" dirty="0" err="1"/>
              <a:t>calendario</a:t>
            </a:r>
            <a:r>
              <a:rPr lang="en-US" i="1" dirty="0"/>
              <a:t>.</a:t>
            </a:r>
            <a:endParaRPr lang="it-IT" i="1" dirty="0"/>
          </a:p>
          <a:p>
            <a:pPr marL="12600" indent="0">
              <a:buNone/>
            </a:pPr>
            <a:endParaRPr lang="en-US" sz="2000" b="1" dirty="0"/>
          </a:p>
          <a:p>
            <a:pPr marL="12600" indent="0">
              <a:buNone/>
            </a:pPr>
            <a:endParaRPr lang="en-US" sz="2000" dirty="0"/>
          </a:p>
          <a:p>
            <a:pPr marL="12600" indent="0">
              <a:buNone/>
            </a:pPr>
            <a:endParaRPr lang="en-US" sz="2000" dirty="0"/>
          </a:p>
          <a:p>
            <a:pPr marL="12600" indent="0">
              <a:buNone/>
            </a:pPr>
            <a:endParaRPr lang="en-US" sz="2000" dirty="0"/>
          </a:p>
          <a:p>
            <a:pPr marL="12600" indent="0">
              <a:buNone/>
            </a:pPr>
            <a:endParaRPr lang="en-US" sz="2000" dirty="0"/>
          </a:p>
          <a:p>
            <a:pPr marL="12600" indent="0">
              <a:buNone/>
            </a:pPr>
            <a:endParaRPr lang="en-US" sz="1600" dirty="0"/>
          </a:p>
          <a:p>
            <a:pPr marL="12600" indent="0">
              <a:buNone/>
            </a:pPr>
            <a:endParaRPr lang="en-US" dirty="0"/>
          </a:p>
          <a:p>
            <a:pPr marL="12600" indent="0">
              <a:buNone/>
            </a:pPr>
            <a:r>
              <a:rPr lang="en-US" i="1" dirty="0" err="1"/>
              <a:t>Alcune</a:t>
            </a:r>
            <a:r>
              <a:rPr lang="en-US" i="1" dirty="0"/>
              <a:t> </a:t>
            </a:r>
            <a:r>
              <a:rPr lang="en-US" i="1" dirty="0" err="1"/>
              <a:t>configurazioni</a:t>
            </a:r>
            <a:r>
              <a:rPr lang="en-US" i="1" dirty="0"/>
              <a:t> </a:t>
            </a:r>
            <a:r>
              <a:rPr lang="en-US" i="1" dirty="0" err="1"/>
              <a:t>potrebbero</a:t>
            </a:r>
            <a:r>
              <a:rPr lang="en-US" i="1" dirty="0"/>
              <a:t> </a:t>
            </a:r>
            <a:r>
              <a:rPr lang="en-US" i="1" dirty="0" err="1"/>
              <a:t>essere</a:t>
            </a:r>
            <a:r>
              <a:rPr lang="en-US" i="1" dirty="0"/>
              <a:t> </a:t>
            </a:r>
            <a:r>
              <a:rPr lang="en-US" i="1" dirty="0" err="1"/>
              <a:t>più</a:t>
            </a:r>
            <a:r>
              <a:rPr lang="en-US" i="1" dirty="0"/>
              <a:t> </a:t>
            </a:r>
            <a:r>
              <a:rPr lang="en-US" i="1" dirty="0" err="1"/>
              <a:t>vantaggiose</a:t>
            </a:r>
            <a:r>
              <a:rPr lang="en-US" i="1" dirty="0"/>
              <a:t> di </a:t>
            </a:r>
            <a:r>
              <a:rPr lang="en-US" i="1" dirty="0" err="1"/>
              <a:t>altre</a:t>
            </a:r>
            <a:endParaRPr lang="en-US" i="1" dirty="0"/>
          </a:p>
          <a:p>
            <a:pPr marL="12600" indent="0">
              <a:buNone/>
            </a:pPr>
            <a:r>
              <a:rPr lang="en-US" b="1" dirty="0" err="1"/>
              <a:t>Differenti</a:t>
            </a:r>
            <a:r>
              <a:rPr lang="en-US" b="1" dirty="0"/>
              <a:t> chassis </a:t>
            </a:r>
            <a:r>
              <a:rPr lang="en-US" dirty="0" err="1"/>
              <a:t>generano</a:t>
            </a:r>
            <a:r>
              <a:rPr lang="en-US" dirty="0"/>
              <a:t> </a:t>
            </a:r>
            <a:r>
              <a:rPr lang="en-US" dirty="0" err="1"/>
              <a:t>carichi</a:t>
            </a:r>
            <a:r>
              <a:rPr lang="en-US" dirty="0"/>
              <a:t> </a:t>
            </a:r>
            <a:r>
              <a:rPr lang="en-US" dirty="0" err="1"/>
              <a:t>aerodinamici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en-US" i="1" dirty="0"/>
          </a:p>
          <a:p>
            <a:pPr marL="12600" indent="0">
              <a:buNone/>
            </a:pPr>
            <a:br>
              <a:rPr lang="en-US" sz="1200" dirty="0"/>
            </a:br>
            <a:endParaRPr lang="en-US" sz="1400" dirty="0"/>
          </a:p>
          <a:p>
            <a:pPr marL="1384200" lvl="3" indent="0">
              <a:buNone/>
            </a:pPr>
            <a:r>
              <a:rPr lang="en-US" sz="2400" b="1" u="sng" dirty="0"/>
              <a:t>OBIETTIVO</a:t>
            </a:r>
          </a:p>
          <a:p>
            <a:pPr marL="1384200" lvl="3" indent="0">
              <a:buNone/>
            </a:pPr>
            <a:r>
              <a:rPr lang="en-US" sz="2400" dirty="0" err="1"/>
              <a:t>Valutare</a:t>
            </a:r>
            <a:r>
              <a:rPr lang="en-US" sz="2400" dirty="0"/>
              <a:t> </a:t>
            </a:r>
            <a:r>
              <a:rPr lang="en-US" sz="2400" dirty="0" err="1"/>
              <a:t>l’impatto</a:t>
            </a:r>
            <a:r>
              <a:rPr lang="en-US" sz="2400" dirty="0"/>
              <a:t> </a:t>
            </a:r>
            <a:r>
              <a:rPr lang="en-US" sz="2400" dirty="0" err="1"/>
              <a:t>delle</a:t>
            </a:r>
            <a:r>
              <a:rPr lang="en-US" sz="2400" dirty="0"/>
              <a:t> diverse </a:t>
            </a:r>
            <a:r>
              <a:rPr lang="en-US" sz="2400" dirty="0" err="1"/>
              <a:t>forme</a:t>
            </a:r>
            <a:br>
              <a:rPr lang="en-US" sz="2400" dirty="0"/>
            </a:br>
            <a:r>
              <a:rPr lang="en-US" sz="2400" dirty="0"/>
              <a:t>di chassis </a:t>
            </a:r>
            <a:r>
              <a:rPr lang="en-US" sz="2400" dirty="0" err="1"/>
              <a:t>sulle</a:t>
            </a:r>
            <a:r>
              <a:rPr lang="en-US" sz="2400" dirty="0"/>
              <a:t>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C6365-C12B-E9B8-BFE4-A4E02E405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en-US" noProof="0" smtClean="0"/>
              <a:pPr/>
              <a:t>2</a:t>
            </a:fld>
            <a:endParaRPr lang="en-US" noProof="0"/>
          </a:p>
        </p:txBody>
      </p:sp>
      <p:pic>
        <p:nvPicPr>
          <p:cNvPr id="3" name="Immagine 2" descr="Immagine che contiene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2813884-D26E-5727-D99C-446549E3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456366" y="4879510"/>
            <a:ext cx="1146687" cy="1189703"/>
          </a:xfrm>
          <a:prstGeom prst="rect">
            <a:avLst/>
          </a:prstGeom>
        </p:spPr>
      </p:pic>
      <p:pic>
        <p:nvPicPr>
          <p:cNvPr id="2050" name="Picture 2" descr="WeRace presenta il Legent Talent 2024 powered by WeRace – WeRace">
            <a:extLst>
              <a:ext uri="{FF2B5EF4-FFF2-40B4-BE49-F238E27FC236}">
                <a16:creationId xmlns:a16="http://schemas.microsoft.com/office/drawing/2014/main" id="{09EEAFCC-74C4-052C-EBC2-E9FBD73E1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 b="12777"/>
          <a:stretch/>
        </p:blipFill>
        <p:spPr bwMode="auto">
          <a:xfrm>
            <a:off x="617224" y="2342814"/>
            <a:ext cx="279542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gends Race Car - Ford Coupe 'Premium' Vector Template - Pixelsaurus">
            <a:extLst>
              <a:ext uri="{FF2B5EF4-FFF2-40B4-BE49-F238E27FC236}">
                <a16:creationId xmlns:a16="http://schemas.microsoft.com/office/drawing/2014/main" id="{0A915E8C-6C62-AE8D-912C-FF19D98B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75" y="2386203"/>
            <a:ext cx="30266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eedway Legend Race Car - Style 1 'Premium' Vector Template - Pixelsaurus">
            <a:extLst>
              <a:ext uri="{FF2B5EF4-FFF2-40B4-BE49-F238E27FC236}">
                <a16:creationId xmlns:a16="http://schemas.microsoft.com/office/drawing/2014/main" id="{F3BD4264-A092-167D-DB2A-984C9645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68" y="4161875"/>
            <a:ext cx="3026601" cy="18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gend cars in vendita">
            <a:extLst>
              <a:ext uri="{FF2B5EF4-FFF2-40B4-BE49-F238E27FC236}">
                <a16:creationId xmlns:a16="http://schemas.microsoft.com/office/drawing/2014/main" id="{4F518CA4-BA7B-0433-0A19-32E4C5D5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80" y="2342814"/>
            <a:ext cx="32344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AC3678-4B42-0768-794E-2FD084933B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2250" y="6416675"/>
            <a:ext cx="539750" cy="365125"/>
          </a:xfrm>
        </p:spPr>
        <p:txBody>
          <a:bodyPr/>
          <a:lstStyle/>
          <a:p>
            <a:fld id="{66CD45B7-DFE2-4393-8D37-380FC36BF3A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FE7E9D3-8A78-EF3D-1DB5-D0CE2ACC7782}"/>
              </a:ext>
            </a:extLst>
          </p:cNvPr>
          <p:cNvSpPr txBox="1"/>
          <p:nvPr/>
        </p:nvSpPr>
        <p:spPr>
          <a:xfrm>
            <a:off x="2040763" y="724720"/>
            <a:ext cx="8110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+mj-lt"/>
              </a:rPr>
              <a:t>BREVE RIASSUNTO DEL LAVORO SVOLTO</a:t>
            </a:r>
            <a:endParaRPr lang="en-US" sz="5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2F21A2-914D-2944-FE5B-9F8BAFC9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8415"/>
            <a:ext cx="12192000" cy="14405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C257738-BF18-25D2-8F3C-A991FD4A10A3}"/>
              </a:ext>
            </a:extLst>
          </p:cNvPr>
          <p:cNvSpPr/>
          <p:nvPr/>
        </p:nvSpPr>
        <p:spPr>
          <a:xfrm>
            <a:off x="0" y="2892467"/>
            <a:ext cx="12192000" cy="3422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automobile, veicolo, Veicolo terrestre, schermata&#10;&#10;Il contenuto generato dall'IA potrebbe non essere corretto.">
            <a:extLst>
              <a:ext uri="{FF2B5EF4-FFF2-40B4-BE49-F238E27FC236}">
                <a16:creationId xmlns:a16="http://schemas.microsoft.com/office/drawing/2014/main" id="{F105B2C8-7BC7-D291-845C-33A4EA334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5137"/>
          <a:stretch/>
        </p:blipFill>
        <p:spPr>
          <a:xfrm>
            <a:off x="0" y="2892467"/>
            <a:ext cx="12192000" cy="34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7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4CC13-8CB8-EF6F-F06E-EFB12016C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9953DA-6345-1CE9-FB3E-CFD5725E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Nozioni di Aerodinamica del veicolo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911D42-42C5-82B5-1D4A-7397E223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600" indent="0">
              <a:buNone/>
            </a:pPr>
            <a:r>
              <a:rPr lang="it-IT" b="1" dirty="0"/>
              <a:t>FORZA AERODINAMICA</a:t>
            </a:r>
            <a:r>
              <a:rPr lang="it-IT" dirty="0"/>
              <a:t>: forza generata da un movimento relativo corpo-aria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9EE87-2442-6483-1B6F-180CEDD541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026" name="Picture 2" descr="2: Sketch illustrating the drag origin for road vehicles: (a)... | Download  Scientific Diagram">
            <a:extLst>
              <a:ext uri="{FF2B5EF4-FFF2-40B4-BE49-F238E27FC236}">
                <a16:creationId xmlns:a16="http://schemas.microsoft.com/office/drawing/2014/main" id="{D3F1DC17-46CE-DBD3-6286-9EBE15F1F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r="2669" b="51843"/>
          <a:stretch/>
        </p:blipFill>
        <p:spPr bwMode="auto">
          <a:xfrm>
            <a:off x="441963" y="3934896"/>
            <a:ext cx="626293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2: Sketch illustrating the drag origin for road vehicles: (a)... | Download  Scientific Diagram">
            <a:extLst>
              <a:ext uri="{FF2B5EF4-FFF2-40B4-BE49-F238E27FC236}">
                <a16:creationId xmlns:a16="http://schemas.microsoft.com/office/drawing/2014/main" id="{78B9ECA8-5004-D6AB-2B78-188E74D88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48156"/>
          <a:stretch/>
        </p:blipFill>
        <p:spPr bwMode="auto">
          <a:xfrm>
            <a:off x="7007261" y="4024896"/>
            <a:ext cx="444040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ccia in su 9">
            <a:extLst>
              <a:ext uri="{FF2B5EF4-FFF2-40B4-BE49-F238E27FC236}">
                <a16:creationId xmlns:a16="http://schemas.microsoft.com/office/drawing/2014/main" id="{57D29CCD-B3E0-4990-9285-BB6FCCE680A9}"/>
              </a:ext>
            </a:extLst>
          </p:cNvPr>
          <p:cNvSpPr/>
          <p:nvPr/>
        </p:nvSpPr>
        <p:spPr>
          <a:xfrm>
            <a:off x="3267869" y="4059238"/>
            <a:ext cx="111919" cy="876300"/>
          </a:xfrm>
          <a:prstGeom prst="upArrow">
            <a:avLst>
              <a:gd name="adj1" fmla="val 50000"/>
              <a:gd name="adj2" fmla="val 179078"/>
            </a:avLst>
          </a:prstGeom>
          <a:solidFill>
            <a:srgbClr val="000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375433-A5CC-40D9-D39E-98E64C4E8153}"/>
              </a:ext>
            </a:extLst>
          </p:cNvPr>
          <p:cNvSpPr txBox="1"/>
          <p:nvPr/>
        </p:nvSpPr>
        <p:spPr>
          <a:xfrm>
            <a:off x="1670957" y="4264025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lift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389FA-17D4-49BD-F8A5-D98CABA8D710}"/>
              </a:ext>
            </a:extLst>
          </p:cNvPr>
          <p:cNvSpPr txBox="1"/>
          <p:nvPr/>
        </p:nvSpPr>
        <p:spPr>
          <a:xfrm>
            <a:off x="6584739" y="2809551"/>
            <a:ext cx="4060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rgbClr val="083E5D"/>
                </a:solidFill>
              </a:rPr>
              <a:t>Maggiore velocità e maggiore sarà l’intensità della forza generata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43B8A-2A0A-FE98-6C55-DDF54B2F0B09}"/>
              </a:ext>
            </a:extLst>
          </p:cNvPr>
          <p:cNvSpPr txBox="1"/>
          <p:nvPr/>
        </p:nvSpPr>
        <p:spPr>
          <a:xfrm>
            <a:off x="502039" y="2810896"/>
            <a:ext cx="497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i="1" dirty="0">
                <a:solidFill>
                  <a:srgbClr val="083E5D"/>
                </a:solidFill>
              </a:rPr>
              <a:t>Intensità e direzione della forza definita da distribuzione di pressione sul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CCCD6A-AA24-C2BF-A550-C10C850311D5}"/>
                  </a:ext>
                </a:extLst>
              </p:cNvPr>
              <p:cNvSpPr txBox="1"/>
              <p:nvPr/>
            </p:nvSpPr>
            <p:spPr>
              <a:xfrm>
                <a:off x="7155462" y="2041157"/>
                <a:ext cx="2919552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𝐹𝑜𝑟𝑧𝑎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it-IT" sz="2000" b="1" i="1" smtClean="0">
                              <a:solidFill>
                                <a:srgbClr val="083E5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1" i="1" smtClean="0">
                              <a:solidFill>
                                <a:srgbClr val="083E5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000" b="1" i="1" smtClean="0">
                              <a:solidFill>
                                <a:srgbClr val="083E5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it-IT" sz="2000" b="1" i="1" smtClean="0">
                              <a:solidFill>
                                <a:srgbClr val="083E5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rgbClr val="083E5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CCCD6A-AA24-C2BF-A550-C10C8503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62" y="2041157"/>
                <a:ext cx="2919552" cy="668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9F4C762-8FFF-65F2-A76D-BD66C5FF35B6}"/>
                  </a:ext>
                </a:extLst>
              </p:cNvPr>
              <p:cNvSpPr txBox="1"/>
              <p:nvPr/>
            </p:nvSpPr>
            <p:spPr>
              <a:xfrm>
                <a:off x="1016782" y="2014163"/>
                <a:ext cx="3948914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rgbClr val="083E5D"/>
                          </a:solidFill>
                          <a:latin typeface="Cambria Math" panose="02040503050406030204" pitchFamily="18" charset="0"/>
                        </a:rPr>
                        <m:t>𝑷𝒓𝒆𝒔𝒔𝒊𝒐𝒏𝒆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𝐹𝑜𝑟𝑧𝑎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𝑆𝑢𝑝𝑒𝑟𝑓𝑖𝑐𝑒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9F4C762-8FFF-65F2-A76D-BD66C5FF3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82" y="2014163"/>
                <a:ext cx="3948914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5A17808-CD4B-6F50-1527-08FDF249B101}"/>
              </a:ext>
            </a:extLst>
          </p:cNvPr>
          <p:cNvCxnSpPr/>
          <p:nvPr/>
        </p:nvCxnSpPr>
        <p:spPr>
          <a:xfrm>
            <a:off x="3702050" y="1555750"/>
            <a:ext cx="17081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366A978-53ED-9872-AFB9-3B1B5D282163}"/>
              </a:ext>
            </a:extLst>
          </p:cNvPr>
          <p:cNvCxnSpPr>
            <a:cxnSpLocks/>
          </p:cNvCxnSpPr>
          <p:nvPr/>
        </p:nvCxnSpPr>
        <p:spPr>
          <a:xfrm>
            <a:off x="6229350" y="1555750"/>
            <a:ext cx="37274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A50E86B-6E69-2749-0642-4586A9885FE5}"/>
              </a:ext>
            </a:extLst>
          </p:cNvPr>
          <p:cNvCxnSpPr/>
          <p:nvPr/>
        </p:nvCxnSpPr>
        <p:spPr>
          <a:xfrm>
            <a:off x="4556125" y="1555750"/>
            <a:ext cx="0" cy="4000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DD6D5CF-BCF8-6528-64F7-B55029DA72EB}"/>
              </a:ext>
            </a:extLst>
          </p:cNvPr>
          <p:cNvCxnSpPr/>
          <p:nvPr/>
        </p:nvCxnSpPr>
        <p:spPr>
          <a:xfrm>
            <a:off x="8093075" y="1555750"/>
            <a:ext cx="0" cy="4000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rallelogramma 18">
            <a:extLst>
              <a:ext uri="{FF2B5EF4-FFF2-40B4-BE49-F238E27FC236}">
                <a16:creationId xmlns:a16="http://schemas.microsoft.com/office/drawing/2014/main" id="{62F5CB6A-FE40-15AC-5591-1F6EC7A48C50}"/>
              </a:ext>
            </a:extLst>
          </p:cNvPr>
          <p:cNvSpPr/>
          <p:nvPr/>
        </p:nvSpPr>
        <p:spPr>
          <a:xfrm rot="9695650">
            <a:off x="7838064" y="4465025"/>
            <a:ext cx="857497" cy="192733"/>
          </a:xfrm>
          <a:prstGeom prst="parallelogram">
            <a:avLst>
              <a:gd name="adj" fmla="val 31285"/>
            </a:avLst>
          </a:prstGeom>
          <a:solidFill>
            <a:schemeClr val="accent5">
              <a:alpha val="50000"/>
            </a:schemeClr>
          </a:solidFill>
          <a:ln w="12700">
            <a:solidFill>
              <a:srgbClr val="083E5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99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E356E-36BC-F2A2-467F-B48B15F0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Nozioni di Aerodinamica del veicolo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939476D-F585-17B4-E070-39AB036A62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600" indent="0">
                  <a:spcAft>
                    <a:spcPts val="800"/>
                  </a:spcAft>
                  <a:buNone/>
                </a:pPr>
                <a:r>
                  <a:rPr lang="it-IT" sz="2000" dirty="0"/>
                  <a:t>Due principali forze aerodinamiche:</a:t>
                </a:r>
              </a:p>
              <a:p>
                <a:pPr>
                  <a:spcAft>
                    <a:spcPts val="600"/>
                  </a:spcAft>
                </a:pPr>
                <a:r>
                  <a:rPr lang="it-IT" b="1" dirty="0"/>
                  <a:t>Portanza/deportanza </a:t>
                </a:r>
                <a:r>
                  <a:rPr lang="it-IT" dirty="0"/>
                  <a:t>(Lift)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:r>
                  <a:rPr lang="it-IT" i="1" dirty="0"/>
                  <a:t>verso della forza dipende da forma del corpo, inoltre…</a:t>
                </a:r>
              </a:p>
              <a:p>
                <a:pPr marL="12600" indent="0">
                  <a:spcAft>
                    <a:spcPts val="600"/>
                  </a:spcAft>
                  <a:buNone/>
                </a:pPr>
                <a:endParaRPr lang="it-IT" sz="2000" i="1" dirty="0"/>
              </a:p>
              <a:p>
                <a:pPr>
                  <a:spcAft>
                    <a:spcPts val="600"/>
                  </a:spcAft>
                </a:pPr>
                <a:r>
                  <a:rPr lang="it-IT" b="1" dirty="0"/>
                  <a:t>Resistenza</a:t>
                </a:r>
                <a:r>
                  <a:rPr lang="it-IT" dirty="0"/>
                  <a:t> (Drag)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</a:t>
                </a:r>
                <a:r>
                  <a:rPr lang="it-IT" i="1" dirty="0"/>
                  <a:t>sempre opposta all’avanzamento e suddivisa in:</a:t>
                </a:r>
              </a:p>
              <a:p>
                <a:pPr lvl="1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it-IT" b="1" dirty="0"/>
                  <a:t>Viscosa</a:t>
                </a:r>
                <a:r>
                  <a:rPr lang="it-IT" dirty="0"/>
                  <a:t>… dipende dalla </a:t>
                </a:r>
                <a:r>
                  <a:rPr lang="it-IT" u="sng" dirty="0"/>
                  <a:t>rugosità superficiale</a:t>
                </a:r>
                <a:r>
                  <a:rPr lang="it-IT" dirty="0"/>
                  <a:t> del corpo</a:t>
                </a:r>
              </a:p>
              <a:p>
                <a:pPr lvl="1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it-IT" b="1" dirty="0"/>
                  <a:t>Forma</a:t>
                </a:r>
                <a:r>
                  <a:rPr lang="it-IT" dirty="0"/>
                  <a:t>… dipende da </a:t>
                </a:r>
                <a:r>
                  <a:rPr lang="it-IT" u="sng" dirty="0"/>
                  <a:t>distribuzione di pressione</a:t>
                </a:r>
                <a:r>
                  <a:rPr lang="it-IT" dirty="0"/>
                  <a:t> e «</a:t>
                </a:r>
                <a:r>
                  <a:rPr lang="it-IT" i="1" u="sng" dirty="0">
                    <a:solidFill>
                      <a:srgbClr val="083E5D"/>
                    </a:solidFill>
                  </a:rPr>
                  <a:t>punto di separazione</a:t>
                </a:r>
                <a:r>
                  <a:rPr lang="it-IT" dirty="0"/>
                  <a:t>»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939476D-F585-17B4-E070-39AB036A6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93DAA9-F0F1-ED28-1263-2C9083968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26" name="Picture 2" descr="2: Sketch illustrating the drag origin for road vehicles: (a)... | Download  Scientific Diagram">
            <a:extLst>
              <a:ext uri="{FF2B5EF4-FFF2-40B4-BE49-F238E27FC236}">
                <a16:creationId xmlns:a16="http://schemas.microsoft.com/office/drawing/2014/main" id="{2D4436AD-DD3A-BE06-98E8-1550FADF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r="2669" b="51843"/>
          <a:stretch/>
        </p:blipFill>
        <p:spPr bwMode="auto">
          <a:xfrm>
            <a:off x="441963" y="3934896"/>
            <a:ext cx="626293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2: Sketch illustrating the drag origin for road vehicles: (a)... | Download  Scientific Diagram">
            <a:extLst>
              <a:ext uri="{FF2B5EF4-FFF2-40B4-BE49-F238E27FC236}">
                <a16:creationId xmlns:a16="http://schemas.microsoft.com/office/drawing/2014/main" id="{0A5835AC-100A-03EA-CA53-E89225681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t="48156"/>
          <a:stretch/>
        </p:blipFill>
        <p:spPr bwMode="auto">
          <a:xfrm>
            <a:off x="7007261" y="4024896"/>
            <a:ext cx="444040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ccia in su 9">
            <a:extLst>
              <a:ext uri="{FF2B5EF4-FFF2-40B4-BE49-F238E27FC236}">
                <a16:creationId xmlns:a16="http://schemas.microsoft.com/office/drawing/2014/main" id="{CE5950CE-60C0-2489-F4BA-73514D84B86A}"/>
              </a:ext>
            </a:extLst>
          </p:cNvPr>
          <p:cNvSpPr/>
          <p:nvPr/>
        </p:nvSpPr>
        <p:spPr>
          <a:xfrm>
            <a:off x="3267869" y="4059238"/>
            <a:ext cx="111919" cy="876300"/>
          </a:xfrm>
          <a:prstGeom prst="upArrow">
            <a:avLst>
              <a:gd name="adj1" fmla="val 50000"/>
              <a:gd name="adj2" fmla="val 179078"/>
            </a:avLst>
          </a:prstGeom>
          <a:solidFill>
            <a:srgbClr val="000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C43F29C-869E-ABAE-51F5-2368732EC5E4}"/>
              </a:ext>
            </a:extLst>
          </p:cNvPr>
          <p:cNvSpPr txBox="1"/>
          <p:nvPr/>
        </p:nvSpPr>
        <p:spPr>
          <a:xfrm>
            <a:off x="1670957" y="4264025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lift</a:t>
            </a:r>
          </a:p>
        </p:txBody>
      </p:sp>
      <p:sp>
        <p:nvSpPr>
          <p:cNvPr id="16" name="Parallelogramma 15">
            <a:extLst>
              <a:ext uri="{FF2B5EF4-FFF2-40B4-BE49-F238E27FC236}">
                <a16:creationId xmlns:a16="http://schemas.microsoft.com/office/drawing/2014/main" id="{B357BE00-EEC8-1B17-72CB-82CFC901FABA}"/>
              </a:ext>
            </a:extLst>
          </p:cNvPr>
          <p:cNvSpPr/>
          <p:nvPr/>
        </p:nvSpPr>
        <p:spPr>
          <a:xfrm rot="9695650">
            <a:off x="7838064" y="4465025"/>
            <a:ext cx="857497" cy="192733"/>
          </a:xfrm>
          <a:prstGeom prst="parallelogram">
            <a:avLst>
              <a:gd name="adj" fmla="val 31285"/>
            </a:avLst>
          </a:prstGeom>
          <a:solidFill>
            <a:schemeClr val="accent5">
              <a:alpha val="50000"/>
            </a:schemeClr>
          </a:solidFill>
          <a:ln w="12700">
            <a:solidFill>
              <a:srgbClr val="083E5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E8632F-0212-8B19-7B07-6DAF71A4DB1C}"/>
              </a:ext>
            </a:extLst>
          </p:cNvPr>
          <p:cNvSpPr txBox="1"/>
          <p:nvPr/>
        </p:nvSpPr>
        <p:spPr>
          <a:xfrm>
            <a:off x="4267040" y="1898075"/>
            <a:ext cx="55756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i="1" dirty="0"/>
              <a:t>Influisce sul </a:t>
            </a:r>
            <a:r>
              <a:rPr lang="it-IT" sz="2200" i="1" u="sng" dirty="0"/>
              <a:t>bilanciamento</a:t>
            </a:r>
            <a:r>
              <a:rPr lang="it-IT" sz="2200" i="1" dirty="0"/>
              <a:t> della vettura</a:t>
            </a:r>
          </a:p>
          <a:p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95391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D7432-FC37-CD68-EF10-75A1841B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>
                <a:ea typeface="+mj-lt"/>
                <a:cs typeface="+mj-lt"/>
              </a:rPr>
              <a:t>Metodologia</a:t>
            </a:r>
            <a:r>
              <a:rPr lang="en-US" noProof="0" dirty="0">
                <a:ea typeface="+mj-lt"/>
                <a:cs typeface="+mj-lt"/>
              </a:rPr>
              <a:t> Numerica</a:t>
            </a:r>
            <a:endParaRPr lang="en-US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EA1363-7209-A812-8D26-784D58445F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en-US" noProof="0" smtClean="0"/>
              <a:pPr/>
              <a:t>6</a:t>
            </a:fld>
            <a:endParaRPr lang="en-US" noProof="0"/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877110B8-A084-64B8-DDBF-55C4CB2ED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239731"/>
              </p:ext>
            </p:extLst>
          </p:nvPr>
        </p:nvGraphicFramePr>
        <p:xfrm>
          <a:off x="497046" y="496188"/>
          <a:ext cx="11197907" cy="328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7" name="Gruppo 26">
            <a:extLst>
              <a:ext uri="{FF2B5EF4-FFF2-40B4-BE49-F238E27FC236}">
                <a16:creationId xmlns:a16="http://schemas.microsoft.com/office/drawing/2014/main" id="{073F1F98-32CC-C6C7-1C36-EC48BA9BBA5B}"/>
              </a:ext>
            </a:extLst>
          </p:cNvPr>
          <p:cNvGrpSpPr/>
          <p:nvPr/>
        </p:nvGrpSpPr>
        <p:grpSpPr>
          <a:xfrm>
            <a:off x="2761401" y="2749871"/>
            <a:ext cx="6669196" cy="3280440"/>
            <a:chOff x="-2385060" y="-247678"/>
            <a:chExt cx="12192000" cy="5996994"/>
          </a:xfrm>
        </p:grpSpPr>
        <p:pic>
          <p:nvPicPr>
            <p:cNvPr id="26" name="Immagine 25" descr="Immagine che contiene veicolo, ruota, Ricambio auto, Veicolo terrestre&#10;&#10;Il contenuto generato dall'IA potrebbe non essere corretto.">
              <a:extLst>
                <a:ext uri="{FF2B5EF4-FFF2-40B4-BE49-F238E27FC236}">
                  <a16:creationId xmlns:a16="http://schemas.microsoft.com/office/drawing/2014/main" id="{BF07CCB7-4AB8-9705-B1D0-406B3C74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5060" y="-247677"/>
              <a:ext cx="12192000" cy="5996993"/>
            </a:xfrm>
            <a:prstGeom prst="rect">
              <a:avLst/>
            </a:prstGeom>
          </p:spPr>
        </p:pic>
        <p:pic>
          <p:nvPicPr>
            <p:cNvPr id="22" name="Immagine 21" descr="Immagine che contiene nero, arte, teschio, monocromatico&#10;&#10;Il contenuto generato dall'IA potrebbe non essere corretto.">
              <a:extLst>
                <a:ext uri="{FF2B5EF4-FFF2-40B4-BE49-F238E27FC236}">
                  <a16:creationId xmlns:a16="http://schemas.microsoft.com/office/drawing/2014/main" id="{4ABDE869-CE3A-9A2B-62EB-B5F897176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5060" y="-247678"/>
              <a:ext cx="12192000" cy="5996993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476F369-FA20-E1C0-ADA9-1493D0CEFE65}"/>
              </a:ext>
            </a:extLst>
          </p:cNvPr>
          <p:cNvGrpSpPr/>
          <p:nvPr/>
        </p:nvGrpSpPr>
        <p:grpSpPr>
          <a:xfrm>
            <a:off x="6530768" y="2691599"/>
            <a:ext cx="6669196" cy="3280440"/>
            <a:chOff x="1653540" y="1330015"/>
            <a:chExt cx="12192000" cy="5996994"/>
          </a:xfrm>
        </p:grpSpPr>
        <p:pic>
          <p:nvPicPr>
            <p:cNvPr id="29" name="Immagine 28" descr="Immagine che contiene veicolo, ruota, Veicolo terrestre, Ricambio auto&#10;&#10;Il contenuto generato dall'IA potrebbe non essere corretto.">
              <a:extLst>
                <a:ext uri="{FF2B5EF4-FFF2-40B4-BE49-F238E27FC236}">
                  <a16:creationId xmlns:a16="http://schemas.microsoft.com/office/drawing/2014/main" id="{22DFDAAB-134F-8F13-B71E-F151401B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0" y="1330016"/>
              <a:ext cx="12192000" cy="5996993"/>
            </a:xfrm>
            <a:prstGeom prst="rect">
              <a:avLst/>
            </a:prstGeom>
          </p:spPr>
        </p:pic>
        <p:pic>
          <p:nvPicPr>
            <p:cNvPr id="34" name="Immagine 33" descr="Immagine che contiene schizzo, disegno, bianco e nero, nero&#10;&#10;Il contenuto generato dall'IA potrebbe non essere corretto.">
              <a:extLst>
                <a:ext uri="{FF2B5EF4-FFF2-40B4-BE49-F238E27FC236}">
                  <a16:creationId xmlns:a16="http://schemas.microsoft.com/office/drawing/2014/main" id="{12727133-226D-7E13-FA88-78F71FA6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0" y="1330015"/>
              <a:ext cx="12192000" cy="5996993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1C091EBC-D15B-5582-27E8-40500AA980DA}"/>
              </a:ext>
            </a:extLst>
          </p:cNvPr>
          <p:cNvGrpSpPr/>
          <p:nvPr/>
        </p:nvGrpSpPr>
        <p:grpSpPr>
          <a:xfrm>
            <a:off x="495020" y="3647433"/>
            <a:ext cx="3227749" cy="2324004"/>
            <a:chOff x="655533" y="3647433"/>
            <a:chExt cx="3227749" cy="2324004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E4A2CEBE-D899-0713-384F-EAEDA5186D37}"/>
                </a:ext>
              </a:extLst>
            </p:cNvPr>
            <p:cNvSpPr/>
            <p:nvPr/>
          </p:nvSpPr>
          <p:spPr>
            <a:xfrm rot="21600000">
              <a:off x="1161079" y="3647433"/>
              <a:ext cx="2722203" cy="1011094"/>
            </a:xfrm>
            <a:custGeom>
              <a:avLst/>
              <a:gdLst>
                <a:gd name="connsiteX0" fmla="*/ 0 w 2722203"/>
                <a:gd name="connsiteY0" fmla="*/ 0 h 1011092"/>
                <a:gd name="connsiteX1" fmla="*/ 2216657 w 2722203"/>
                <a:gd name="connsiteY1" fmla="*/ 0 h 1011092"/>
                <a:gd name="connsiteX2" fmla="*/ 2722203 w 2722203"/>
                <a:gd name="connsiteY2" fmla="*/ 505546 h 1011092"/>
                <a:gd name="connsiteX3" fmla="*/ 2216657 w 2722203"/>
                <a:gd name="connsiteY3" fmla="*/ 1011092 h 1011092"/>
                <a:gd name="connsiteX4" fmla="*/ 0 w 2722203"/>
                <a:gd name="connsiteY4" fmla="*/ 1011092 h 1011092"/>
                <a:gd name="connsiteX5" fmla="*/ 0 w 2722203"/>
                <a:gd name="connsiteY5" fmla="*/ 0 h 101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2203" h="1011092">
                  <a:moveTo>
                    <a:pt x="2722203" y="1011091"/>
                  </a:moveTo>
                  <a:lnTo>
                    <a:pt x="505546" y="1011091"/>
                  </a:lnTo>
                  <a:lnTo>
                    <a:pt x="0" y="505546"/>
                  </a:lnTo>
                  <a:lnTo>
                    <a:pt x="505546" y="1"/>
                  </a:lnTo>
                  <a:lnTo>
                    <a:pt x="2722203" y="1"/>
                  </a:lnTo>
                  <a:lnTo>
                    <a:pt x="2722203" y="1011091"/>
                  </a:lnTo>
                  <a:close/>
                </a:path>
              </a:pathLst>
            </a:custGeom>
            <a:solidFill>
              <a:srgbClr val="083E5D"/>
            </a:solidFill>
            <a:ln>
              <a:solidFill>
                <a:srgbClr val="083E5D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8637" tIns="57151" rIns="106680" bIns="5715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kern="1200" dirty="0"/>
                <a:t>Geometrie estratte dal simulatore Assetto Corsa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A3BD7A8A-2B89-0984-C856-F43B8E19F1D9}"/>
                </a:ext>
              </a:extLst>
            </p:cNvPr>
            <p:cNvSpPr/>
            <p:nvPr/>
          </p:nvSpPr>
          <p:spPr>
            <a:xfrm>
              <a:off x="655533" y="3647434"/>
              <a:ext cx="1011092" cy="1011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2FB56CD8-F659-23FE-342C-D3D2E264F1A2}"/>
                </a:ext>
              </a:extLst>
            </p:cNvPr>
            <p:cNvSpPr/>
            <p:nvPr/>
          </p:nvSpPr>
          <p:spPr>
            <a:xfrm rot="21600000">
              <a:off x="1161079" y="4960344"/>
              <a:ext cx="2722203" cy="1011093"/>
            </a:xfrm>
            <a:custGeom>
              <a:avLst/>
              <a:gdLst>
                <a:gd name="connsiteX0" fmla="*/ 0 w 2722203"/>
                <a:gd name="connsiteY0" fmla="*/ 0 h 1011092"/>
                <a:gd name="connsiteX1" fmla="*/ 2216657 w 2722203"/>
                <a:gd name="connsiteY1" fmla="*/ 0 h 1011092"/>
                <a:gd name="connsiteX2" fmla="*/ 2722203 w 2722203"/>
                <a:gd name="connsiteY2" fmla="*/ 505546 h 1011092"/>
                <a:gd name="connsiteX3" fmla="*/ 2216657 w 2722203"/>
                <a:gd name="connsiteY3" fmla="*/ 1011092 h 1011092"/>
                <a:gd name="connsiteX4" fmla="*/ 0 w 2722203"/>
                <a:gd name="connsiteY4" fmla="*/ 1011092 h 1011092"/>
                <a:gd name="connsiteX5" fmla="*/ 0 w 2722203"/>
                <a:gd name="connsiteY5" fmla="*/ 0 h 101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2203" h="1011092">
                  <a:moveTo>
                    <a:pt x="2722203" y="1011091"/>
                  </a:moveTo>
                  <a:lnTo>
                    <a:pt x="505546" y="1011091"/>
                  </a:lnTo>
                  <a:lnTo>
                    <a:pt x="0" y="505546"/>
                  </a:lnTo>
                  <a:lnTo>
                    <a:pt x="505546" y="1"/>
                  </a:lnTo>
                  <a:lnTo>
                    <a:pt x="2722203" y="1"/>
                  </a:lnTo>
                  <a:lnTo>
                    <a:pt x="2722203" y="1011091"/>
                  </a:lnTo>
                  <a:close/>
                </a:path>
              </a:pathLst>
            </a:custGeom>
            <a:solidFill>
              <a:srgbClr val="083E5D"/>
            </a:solidFill>
            <a:ln>
              <a:solidFill>
                <a:srgbClr val="083E5D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8637" tIns="57151" rIns="106680" bIns="57149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kern="1200" dirty="0"/>
                <a:t>Semplificazioni eseguite per simulazioni su PC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92F2C9A3-59DD-75BC-53ED-B766AE1D83B7}"/>
                </a:ext>
              </a:extLst>
            </p:cNvPr>
            <p:cNvSpPr/>
            <p:nvPr/>
          </p:nvSpPr>
          <p:spPr>
            <a:xfrm>
              <a:off x="655533" y="4960345"/>
              <a:ext cx="1011092" cy="101109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46" name="Immagine 45" descr="Immagine che contiene Elementi grafici, schermata, grafica, Carattere&#10;&#10;Il contenuto generato dall'IA potrebbe non essere corretto.">
            <a:extLst>
              <a:ext uri="{FF2B5EF4-FFF2-40B4-BE49-F238E27FC236}">
                <a16:creationId xmlns:a16="http://schemas.microsoft.com/office/drawing/2014/main" id="{159413AD-1FCA-9B13-1286-F76D73171E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5" y="3776517"/>
            <a:ext cx="732846" cy="731877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B10238D-8878-B551-0602-B93979E08881}"/>
              </a:ext>
            </a:extLst>
          </p:cNvPr>
          <p:cNvSpPr txBox="1"/>
          <p:nvPr/>
        </p:nvSpPr>
        <p:spPr>
          <a:xfrm>
            <a:off x="8672058" y="5602822"/>
            <a:ext cx="238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Legends</a:t>
            </a:r>
            <a:r>
              <a:rPr lang="it-IT" i="1" dirty="0"/>
              <a:t> Ford 34 </a:t>
            </a:r>
            <a:r>
              <a:rPr lang="it-IT" i="1" dirty="0" err="1"/>
              <a:t>Coupe</a:t>
            </a:r>
            <a:endParaRPr lang="it-IT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437F20B3-B56D-88D5-0686-549EE3C84FB0}"/>
              </a:ext>
            </a:extLst>
          </p:cNvPr>
          <p:cNvSpPr txBox="1"/>
          <p:nvPr/>
        </p:nvSpPr>
        <p:spPr>
          <a:xfrm>
            <a:off x="4684138" y="5602105"/>
            <a:ext cx="28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Legends</a:t>
            </a:r>
            <a:r>
              <a:rPr lang="it-IT" i="1" dirty="0"/>
              <a:t> Chevrolet 37 Sedan</a:t>
            </a:r>
          </a:p>
        </p:txBody>
      </p:sp>
      <p:pic>
        <p:nvPicPr>
          <p:cNvPr id="6" name="Immagine 5" descr="Immagine che contiene simbol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1139A3E5-1F37-A94D-F192-137982C8D5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8"/>
          <a:stretch/>
        </p:blipFill>
        <p:spPr>
          <a:xfrm>
            <a:off x="700093" y="5190874"/>
            <a:ext cx="60094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5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63DA-B96E-E625-2F18-360E8EA9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25E14-EC16-9BB3-0D0C-D1F561E2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>
                <a:ea typeface="+mj-lt"/>
                <a:cs typeface="+mj-lt"/>
              </a:rPr>
              <a:t>Semplificazione</a:t>
            </a:r>
            <a:r>
              <a:rPr lang="en-US" noProof="0" dirty="0">
                <a:ea typeface="+mj-lt"/>
                <a:cs typeface="+mj-lt"/>
              </a:rPr>
              <a:t> </a:t>
            </a:r>
            <a:r>
              <a:rPr lang="en-US" noProof="0" dirty="0" err="1">
                <a:ea typeface="+mj-lt"/>
                <a:cs typeface="+mj-lt"/>
              </a:rPr>
              <a:t>macchina</a:t>
            </a:r>
            <a:endParaRPr lang="en-US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5552D6-A2B3-5803-AD97-EF06C38FB5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en-US" noProof="0" smtClean="0"/>
              <a:pPr/>
              <a:t>7</a:t>
            </a:fld>
            <a:endParaRPr lang="en-US" noProof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7E6186A5-3E71-9C2B-961D-AE35295ACD52}"/>
              </a:ext>
            </a:extLst>
          </p:cNvPr>
          <p:cNvGrpSpPr>
            <a:grpSpLocks noChangeAspect="1"/>
          </p:cNvGrpSpPr>
          <p:nvPr/>
        </p:nvGrpSpPr>
        <p:grpSpPr>
          <a:xfrm>
            <a:off x="-728559" y="696083"/>
            <a:ext cx="6221036" cy="3060000"/>
            <a:chOff x="-2385060" y="-247678"/>
            <a:chExt cx="12192000" cy="5996994"/>
          </a:xfrm>
        </p:grpSpPr>
        <p:pic>
          <p:nvPicPr>
            <p:cNvPr id="26" name="Immagine 25" descr="Immagine che contiene veicolo, ruota, Ricambio auto, Veicolo terrestre&#10;&#10;Il contenuto generato dall'IA potrebbe non essere corretto.">
              <a:extLst>
                <a:ext uri="{FF2B5EF4-FFF2-40B4-BE49-F238E27FC236}">
                  <a16:creationId xmlns:a16="http://schemas.microsoft.com/office/drawing/2014/main" id="{32CF302D-EEEC-33D8-C383-98C6F406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5060" y="-247677"/>
              <a:ext cx="12192000" cy="5996993"/>
            </a:xfrm>
            <a:prstGeom prst="rect">
              <a:avLst/>
            </a:prstGeom>
          </p:spPr>
        </p:pic>
        <p:pic>
          <p:nvPicPr>
            <p:cNvPr id="22" name="Immagine 21" descr="Immagine che contiene nero, arte, teschio, monocromatico&#10;&#10;Il contenuto generato dall'IA potrebbe non essere corretto.">
              <a:extLst>
                <a:ext uri="{FF2B5EF4-FFF2-40B4-BE49-F238E27FC236}">
                  <a16:creationId xmlns:a16="http://schemas.microsoft.com/office/drawing/2014/main" id="{718A5163-240B-2EAD-7FD7-6407FA8DB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5060" y="-247678"/>
              <a:ext cx="12192000" cy="5996992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3CB45525-7B25-D14F-13C8-4425699E1119}"/>
              </a:ext>
            </a:extLst>
          </p:cNvPr>
          <p:cNvGrpSpPr>
            <a:grpSpLocks noChangeAspect="1"/>
          </p:cNvGrpSpPr>
          <p:nvPr/>
        </p:nvGrpSpPr>
        <p:grpSpPr>
          <a:xfrm>
            <a:off x="-799673" y="3244334"/>
            <a:ext cx="6221037" cy="3060000"/>
            <a:chOff x="1653540" y="1330015"/>
            <a:chExt cx="12192000" cy="5996994"/>
          </a:xfrm>
        </p:grpSpPr>
        <p:pic>
          <p:nvPicPr>
            <p:cNvPr id="29" name="Immagine 28" descr="Immagine che contiene veicolo, ruota, Veicolo terrestre, Ricambio auto&#10;&#10;Il contenuto generato dall'IA potrebbe non essere corretto.">
              <a:extLst>
                <a:ext uri="{FF2B5EF4-FFF2-40B4-BE49-F238E27FC236}">
                  <a16:creationId xmlns:a16="http://schemas.microsoft.com/office/drawing/2014/main" id="{A9C4A0A3-F844-97E4-33BC-3786B39CE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0" y="1330016"/>
              <a:ext cx="12192000" cy="5996993"/>
            </a:xfrm>
            <a:prstGeom prst="rect">
              <a:avLst/>
            </a:prstGeom>
          </p:spPr>
        </p:pic>
        <p:pic>
          <p:nvPicPr>
            <p:cNvPr id="34" name="Immagine 33" descr="Immagine che contiene schizzo, disegno, bianco e nero, nero&#10;&#10;Il contenuto generato dall'IA potrebbe non essere corretto.">
              <a:extLst>
                <a:ext uri="{FF2B5EF4-FFF2-40B4-BE49-F238E27FC236}">
                  <a16:creationId xmlns:a16="http://schemas.microsoft.com/office/drawing/2014/main" id="{5D2089F7-C1D8-D842-43B3-F13B879A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540" y="1330015"/>
              <a:ext cx="12192000" cy="5996993"/>
            </a:xfrm>
            <a:prstGeom prst="rect">
              <a:avLst/>
            </a:prstGeom>
          </p:spPr>
        </p:pic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4D727DA-80A2-D961-FF86-D002FAE68F8B}"/>
              </a:ext>
            </a:extLst>
          </p:cNvPr>
          <p:cNvSpPr txBox="1"/>
          <p:nvPr/>
        </p:nvSpPr>
        <p:spPr>
          <a:xfrm>
            <a:off x="1117537" y="5792584"/>
            <a:ext cx="231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Original</a:t>
            </a:r>
            <a:r>
              <a:rPr lang="it-IT" i="1" dirty="0"/>
              <a:t> Ford 34 </a:t>
            </a:r>
            <a:r>
              <a:rPr lang="it-IT" i="1" dirty="0" err="1"/>
              <a:t>Coupe</a:t>
            </a:r>
            <a:endParaRPr lang="it-IT" i="1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3F06C59-4FDB-D328-AD87-9FB590D4A7F5}"/>
              </a:ext>
            </a:extLst>
          </p:cNvPr>
          <p:cNvSpPr txBox="1"/>
          <p:nvPr/>
        </p:nvSpPr>
        <p:spPr>
          <a:xfrm>
            <a:off x="970098" y="3244334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Original</a:t>
            </a:r>
            <a:r>
              <a:rPr lang="it-IT" i="1" dirty="0"/>
              <a:t> Chevrolet 37 Sedan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41C6638-EAD9-D284-CD47-5FD5FCD909DE}"/>
              </a:ext>
            </a:extLst>
          </p:cNvPr>
          <p:cNvGrpSpPr>
            <a:grpSpLocks noChangeAspect="1"/>
          </p:cNvGrpSpPr>
          <p:nvPr/>
        </p:nvGrpSpPr>
        <p:grpSpPr>
          <a:xfrm>
            <a:off x="4296000" y="3694333"/>
            <a:ext cx="3586716" cy="2160000"/>
            <a:chOff x="2667000" y="1363980"/>
            <a:chExt cx="6858000" cy="413004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1C76A0-3AB2-AB1B-1C5B-7EBB3B26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888" r="21875" b="20112"/>
            <a:stretch/>
          </p:blipFill>
          <p:spPr>
            <a:xfrm>
              <a:off x="2667000" y="1371600"/>
              <a:ext cx="6858000" cy="4114800"/>
            </a:xfrm>
            <a:prstGeom prst="rect">
              <a:avLst/>
            </a:prstGeom>
          </p:spPr>
        </p:pic>
        <p:pic>
          <p:nvPicPr>
            <p:cNvPr id="11" name="Immagine 10" descr="Immagine che contiene vite, arte&#10;&#10;Il contenuto generato dall'IA potrebbe non essere corretto.">
              <a:extLst>
                <a:ext uri="{FF2B5EF4-FFF2-40B4-BE49-F238E27FC236}">
                  <a16:creationId xmlns:a16="http://schemas.microsoft.com/office/drawing/2014/main" id="{23B6EB1C-DC73-09A0-9AD5-DBC77FB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889" r="21875" b="19889"/>
            <a:stretch/>
          </p:blipFill>
          <p:spPr>
            <a:xfrm>
              <a:off x="2667000" y="1363980"/>
              <a:ext cx="6858000" cy="4130040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F847F8A1-54A1-29A0-B94E-47A77990746F}"/>
              </a:ext>
            </a:extLst>
          </p:cNvPr>
          <p:cNvGrpSpPr>
            <a:grpSpLocks noChangeAspect="1"/>
          </p:cNvGrpSpPr>
          <p:nvPr/>
        </p:nvGrpSpPr>
        <p:grpSpPr>
          <a:xfrm>
            <a:off x="4296000" y="1146082"/>
            <a:ext cx="3599999" cy="2160000"/>
            <a:chOff x="2667000" y="1371600"/>
            <a:chExt cx="6858000" cy="4114801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222CD76-4493-1E05-8565-515989BC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888" r="21875" b="20112"/>
            <a:stretch/>
          </p:blipFill>
          <p:spPr>
            <a:xfrm>
              <a:off x="2667000" y="1371600"/>
              <a:ext cx="6858000" cy="41148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A5023AC-9E1F-315A-C633-75C96989A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889" r="21875" b="20111"/>
            <a:stretch/>
          </p:blipFill>
          <p:spPr>
            <a:xfrm>
              <a:off x="2667000" y="1371600"/>
              <a:ext cx="6858000" cy="4114801"/>
            </a:xfrm>
            <a:prstGeom prst="rect">
              <a:avLst/>
            </a:prstGeom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394BC70B-B72C-D235-300D-04F2B91638F1}"/>
              </a:ext>
            </a:extLst>
          </p:cNvPr>
          <p:cNvGrpSpPr>
            <a:grpSpLocks noChangeAspect="1"/>
          </p:cNvGrpSpPr>
          <p:nvPr/>
        </p:nvGrpSpPr>
        <p:grpSpPr>
          <a:xfrm>
            <a:off x="8115905" y="1146082"/>
            <a:ext cx="3573532" cy="2160000"/>
            <a:chOff x="2667000" y="1356362"/>
            <a:chExt cx="6858000" cy="414527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A3F9BE19-4DD6-14DC-701E-97885F15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667" r="21875" b="20111"/>
            <a:stretch/>
          </p:blipFill>
          <p:spPr>
            <a:xfrm>
              <a:off x="2667000" y="1363981"/>
              <a:ext cx="6858000" cy="4130039"/>
            </a:xfrm>
            <a:prstGeom prst="rect">
              <a:avLst/>
            </a:prstGeom>
          </p:spPr>
        </p:pic>
        <p:pic>
          <p:nvPicPr>
            <p:cNvPr id="17" name="Immagine 16" descr="Immagine che contiene arte&#10;&#10;Il contenuto generato dall'IA potrebbe non essere corretto.">
              <a:extLst>
                <a:ext uri="{FF2B5EF4-FFF2-40B4-BE49-F238E27FC236}">
                  <a16:creationId xmlns:a16="http://schemas.microsoft.com/office/drawing/2014/main" id="{4DBD0BC2-60F1-DA45-2208-E77B2DD8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667" r="21875" b="19889"/>
            <a:stretch/>
          </p:blipFill>
          <p:spPr>
            <a:xfrm>
              <a:off x="2667000" y="1356362"/>
              <a:ext cx="6858000" cy="4145277"/>
            </a:xfrm>
            <a:prstGeom prst="rect">
              <a:avLst/>
            </a:prstGeom>
          </p:spPr>
        </p:pic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420939DB-D080-4B52-120E-3FC76F0E083A}"/>
              </a:ext>
            </a:extLst>
          </p:cNvPr>
          <p:cNvGrpSpPr>
            <a:grpSpLocks noChangeAspect="1"/>
          </p:cNvGrpSpPr>
          <p:nvPr/>
        </p:nvGrpSpPr>
        <p:grpSpPr>
          <a:xfrm>
            <a:off x="8102723" y="3694333"/>
            <a:ext cx="3586714" cy="2160000"/>
            <a:chOff x="2667000" y="1363979"/>
            <a:chExt cx="6858000" cy="4130042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994DE56E-538D-5ED9-B09F-3AD15FB6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667" r="21875" b="20111"/>
            <a:stretch/>
          </p:blipFill>
          <p:spPr>
            <a:xfrm>
              <a:off x="2667000" y="1363981"/>
              <a:ext cx="6858000" cy="4130039"/>
            </a:xfrm>
            <a:prstGeom prst="rect">
              <a:avLst/>
            </a:prstGeom>
          </p:spPr>
        </p:pic>
        <p:pic>
          <p:nvPicPr>
            <p:cNvPr id="21" name="Immagine 20" descr="Immagine che contiene vite, arte&#10;&#10;Il contenuto generato dall'IA potrebbe non essere corretto.">
              <a:extLst>
                <a:ext uri="{FF2B5EF4-FFF2-40B4-BE49-F238E27FC236}">
                  <a16:creationId xmlns:a16="http://schemas.microsoft.com/office/drawing/2014/main" id="{8FE9176C-112F-DA8E-F5CC-4497ECF0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9667" r="21875" b="20111"/>
            <a:stretch/>
          </p:blipFill>
          <p:spPr>
            <a:xfrm>
              <a:off x="2667000" y="1363979"/>
              <a:ext cx="6858000" cy="4130042"/>
            </a:xfrm>
            <a:prstGeom prst="rect">
              <a:avLst/>
            </a:prstGeom>
          </p:spPr>
        </p:pic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84ABE25-4188-0E81-01EA-ADD76CD8987C}"/>
              </a:ext>
            </a:extLst>
          </p:cNvPr>
          <p:cNvSpPr txBox="1"/>
          <p:nvPr/>
        </p:nvSpPr>
        <p:spPr>
          <a:xfrm>
            <a:off x="4929970" y="5792584"/>
            <a:ext cx="23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Meshed</a:t>
            </a:r>
            <a:r>
              <a:rPr lang="it-IT" i="1" dirty="0"/>
              <a:t> Ford 34 </a:t>
            </a:r>
            <a:r>
              <a:rPr lang="it-IT" i="1" dirty="0" err="1"/>
              <a:t>Coupe</a:t>
            </a:r>
            <a:endParaRPr lang="it-IT" i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98A27CE-687A-EFCC-5827-DF2BE6292B3D}"/>
              </a:ext>
            </a:extLst>
          </p:cNvPr>
          <p:cNvSpPr txBox="1"/>
          <p:nvPr/>
        </p:nvSpPr>
        <p:spPr>
          <a:xfrm>
            <a:off x="4693051" y="3240349"/>
            <a:ext cx="280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Meshed</a:t>
            </a:r>
            <a:r>
              <a:rPr lang="it-IT" i="1" dirty="0"/>
              <a:t> Chevrolet 37 Sedan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F440091-645C-54D7-B718-85AB2E1DE3A9}"/>
              </a:ext>
            </a:extLst>
          </p:cNvPr>
          <p:cNvSpPr txBox="1"/>
          <p:nvPr/>
        </p:nvSpPr>
        <p:spPr>
          <a:xfrm>
            <a:off x="8149466" y="3240349"/>
            <a:ext cx="350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Meshed</a:t>
            </a:r>
            <a:r>
              <a:rPr lang="it-IT" i="1" dirty="0"/>
              <a:t> Chevrolet 37 Sedan Spoiler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7350F06-375D-599B-8DA1-A5C1A4663015}"/>
              </a:ext>
            </a:extLst>
          </p:cNvPr>
          <p:cNvSpPr txBox="1"/>
          <p:nvPr/>
        </p:nvSpPr>
        <p:spPr>
          <a:xfrm>
            <a:off x="8376195" y="5798453"/>
            <a:ext cx="305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Meshed</a:t>
            </a:r>
            <a:r>
              <a:rPr lang="it-IT" i="1" dirty="0"/>
              <a:t> Ford 34 </a:t>
            </a:r>
            <a:r>
              <a:rPr lang="it-IT" i="1" dirty="0" err="1"/>
              <a:t>Coupe</a:t>
            </a:r>
            <a:r>
              <a:rPr lang="it-IT" i="1" dirty="0"/>
              <a:t> Spoiler</a:t>
            </a:r>
          </a:p>
        </p:txBody>
      </p:sp>
    </p:spTree>
    <p:extLst>
      <p:ext uri="{BB962C8B-B14F-4D97-AF65-F5344CB8AC3E}">
        <p14:creationId xmlns:p14="http://schemas.microsoft.com/office/powerpoint/2010/main" val="137450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049AD-6BC5-DC74-57A6-C71B8C9DC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DF250-41E4-DD37-0A0E-867D9DA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>
                <a:ea typeface="+mj-lt"/>
                <a:cs typeface="+mj-lt"/>
              </a:rPr>
              <a:t>Visualizzazione</a:t>
            </a:r>
            <a:r>
              <a:rPr lang="en-US" noProof="0" dirty="0">
                <a:ea typeface="+mj-lt"/>
                <a:cs typeface="+mj-lt"/>
              </a:rPr>
              <a:t> campo di moto</a:t>
            </a:r>
            <a:endParaRPr lang="en-US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5860A4-2C8C-62EA-3B8A-5B73C4158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7" name="Immagine 6" descr="Immagine che contiene veicolo, schermata, Veicolo terrestre, automobile&#10;&#10;Il contenuto generato dall'IA potrebbe non essere corretto.">
            <a:extLst>
              <a:ext uri="{FF2B5EF4-FFF2-40B4-BE49-F238E27FC236}">
                <a16:creationId xmlns:a16="http://schemas.microsoft.com/office/drawing/2014/main" id="{88AC6CFA-02AD-994D-37AB-5902292248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0001" r="21953" b="24965"/>
          <a:stretch/>
        </p:blipFill>
        <p:spPr>
          <a:xfrm>
            <a:off x="6327618" y="1366440"/>
            <a:ext cx="5269824" cy="1980000"/>
          </a:xfrm>
          <a:prstGeom prst="rect">
            <a:avLst/>
          </a:prstGeom>
        </p:spPr>
      </p:pic>
      <p:pic>
        <p:nvPicPr>
          <p:cNvPr id="9" name="Immagine 8" descr="Immagine che contiene automobile, schermata, veicolo, Veicolo terrestre&#10;&#10;Il contenuto generato dall'IA potrebbe non essere corretto.">
            <a:extLst>
              <a:ext uri="{FF2B5EF4-FFF2-40B4-BE49-F238E27FC236}">
                <a16:creationId xmlns:a16="http://schemas.microsoft.com/office/drawing/2014/main" id="{22D6AA5F-A858-6FD5-FCDC-A43650DE1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0001" r="21953" b="24965"/>
          <a:stretch/>
        </p:blipFill>
        <p:spPr>
          <a:xfrm>
            <a:off x="594555" y="1366440"/>
            <a:ext cx="5269823" cy="1980000"/>
          </a:xfrm>
          <a:prstGeom prst="rect">
            <a:avLst/>
          </a:prstGeom>
        </p:spPr>
      </p:pic>
      <p:pic>
        <p:nvPicPr>
          <p:cNvPr id="14" name="Immagine 13" descr="Immagine che contiene automobile, veicolo, Veicolo terrestre, schermata&#10;&#10;Il contenuto generato dall'IA potrebbe non essere corretto.">
            <a:extLst>
              <a:ext uri="{FF2B5EF4-FFF2-40B4-BE49-F238E27FC236}">
                <a16:creationId xmlns:a16="http://schemas.microsoft.com/office/drawing/2014/main" id="{BE5DD16A-9637-BFDF-E366-D043EA57A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0001" r="21953" b="24965"/>
          <a:stretch/>
        </p:blipFill>
        <p:spPr>
          <a:xfrm>
            <a:off x="6327617" y="3989124"/>
            <a:ext cx="5269823" cy="1980000"/>
          </a:xfrm>
          <a:prstGeom prst="rect">
            <a:avLst/>
          </a:prstGeom>
        </p:spPr>
      </p:pic>
      <p:pic>
        <p:nvPicPr>
          <p:cNvPr id="15" name="Immagine 14" descr="Immagine che contiene automobile, veicolo, arcobaleno, schermata&#10;&#10;Il contenuto generato dall'IA potrebbe non essere corretto.">
            <a:extLst>
              <a:ext uri="{FF2B5EF4-FFF2-40B4-BE49-F238E27FC236}">
                <a16:creationId xmlns:a16="http://schemas.microsoft.com/office/drawing/2014/main" id="{E6EFCEF2-4CFB-74BB-C635-147063EF7C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0000" r="21953" b="24964"/>
          <a:stretch/>
        </p:blipFill>
        <p:spPr>
          <a:xfrm>
            <a:off x="594555" y="3989124"/>
            <a:ext cx="5269823" cy="1980000"/>
          </a:xfrm>
          <a:prstGeom prst="rect">
            <a:avLst/>
          </a:prstGeom>
        </p:spPr>
      </p:pic>
      <p:pic>
        <p:nvPicPr>
          <p:cNvPr id="21" name="Immagine 20" descr="Immagine che contiene automobile, veicolo, Veicolo terrestre, schermata&#10;&#10;Il contenuto generato dall'IA potrebbe non essere corretto.">
            <a:extLst>
              <a:ext uri="{FF2B5EF4-FFF2-40B4-BE49-F238E27FC236}">
                <a16:creationId xmlns:a16="http://schemas.microsoft.com/office/drawing/2014/main" id="{ED715F92-EB07-2712-ECA8-0F45099A6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76401" r="46742" b="12927"/>
          <a:stretch/>
        </p:blipFill>
        <p:spPr>
          <a:xfrm>
            <a:off x="1476025" y="1450965"/>
            <a:ext cx="3506882" cy="540000"/>
          </a:xfrm>
          <a:prstGeom prst="rect">
            <a:avLst/>
          </a:prstGeom>
        </p:spPr>
      </p:pic>
      <p:pic>
        <p:nvPicPr>
          <p:cNvPr id="23" name="Immagine 22" descr="Immagine che contiene automobile, veicolo, Veicolo terrestre, schermata&#10;&#10;Il contenuto generato dall'IA potrebbe non essere corretto.">
            <a:extLst>
              <a:ext uri="{FF2B5EF4-FFF2-40B4-BE49-F238E27FC236}">
                <a16:creationId xmlns:a16="http://schemas.microsoft.com/office/drawing/2014/main" id="{CD7DDF99-8F63-04C5-0F13-E3CA6796F5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76401" r="46742" b="12927"/>
          <a:stretch/>
        </p:blipFill>
        <p:spPr>
          <a:xfrm>
            <a:off x="1476025" y="4070340"/>
            <a:ext cx="3506882" cy="540000"/>
          </a:xfrm>
          <a:prstGeom prst="rect">
            <a:avLst/>
          </a:prstGeom>
        </p:spPr>
      </p:pic>
      <p:pic>
        <p:nvPicPr>
          <p:cNvPr id="24" name="Immagine 23" descr="Immagine che contiene automobile, veicolo, Veicolo terrestre, schermata&#10;&#10;Il contenuto generato dall'IA potrebbe non essere corretto.">
            <a:extLst>
              <a:ext uri="{FF2B5EF4-FFF2-40B4-BE49-F238E27FC236}">
                <a16:creationId xmlns:a16="http://schemas.microsoft.com/office/drawing/2014/main" id="{6522BA82-CBFE-C21C-F92A-0923B8C53E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76401" r="46742" b="12927"/>
          <a:stretch/>
        </p:blipFill>
        <p:spPr>
          <a:xfrm>
            <a:off x="7231357" y="1450965"/>
            <a:ext cx="3506882" cy="540000"/>
          </a:xfrm>
          <a:prstGeom prst="rect">
            <a:avLst/>
          </a:prstGeom>
        </p:spPr>
      </p:pic>
      <p:pic>
        <p:nvPicPr>
          <p:cNvPr id="25" name="Immagine 24" descr="Immagine che contiene automobile, veicolo, Veicolo terrestre, schermata&#10;&#10;Il contenuto generato dall'IA potrebbe non essere corretto.">
            <a:extLst>
              <a:ext uri="{FF2B5EF4-FFF2-40B4-BE49-F238E27FC236}">
                <a16:creationId xmlns:a16="http://schemas.microsoft.com/office/drawing/2014/main" id="{C0388E8E-D2DE-31D0-6A1A-EA26F3A049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t="76401" r="46742" b="12927"/>
          <a:stretch/>
        </p:blipFill>
        <p:spPr>
          <a:xfrm>
            <a:off x="7231357" y="4070340"/>
            <a:ext cx="3506882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419B17F-1F80-7D80-B7CA-7DFEA9ED7A50}"/>
                  </a:ext>
                </a:extLst>
              </p:cNvPr>
              <p:cNvSpPr txBox="1"/>
              <p:nvPr/>
            </p:nvSpPr>
            <p:spPr>
              <a:xfrm>
                <a:off x="811949" y="3483116"/>
                <a:ext cx="4835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i="1" dirty="0"/>
                  <a:t>Chevrolet 37 Sedan standard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i="1" dirty="0"/>
                  <a:t> e con spoiler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419B17F-1F80-7D80-B7CA-7DFEA9ED7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9" y="3483116"/>
                <a:ext cx="4835034" cy="369332"/>
              </a:xfrm>
              <a:prstGeom prst="rect">
                <a:avLst/>
              </a:prstGeom>
              <a:blipFill>
                <a:blip r:embed="rId8"/>
                <a:stretch>
                  <a:fillRect l="-1009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D914CDE-C003-3ED2-D598-9D97E564F99F}"/>
                  </a:ext>
                </a:extLst>
              </p:cNvPr>
              <p:cNvSpPr txBox="1"/>
              <p:nvPr/>
            </p:nvSpPr>
            <p:spPr>
              <a:xfrm>
                <a:off x="6567281" y="3483116"/>
                <a:ext cx="4835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i="1" dirty="0"/>
                  <a:t>Ford 34 </a:t>
                </a:r>
                <a:r>
                  <a:rPr lang="it-IT" i="1" dirty="0" err="1"/>
                  <a:t>Coupe</a:t>
                </a:r>
                <a:r>
                  <a:rPr lang="it-IT" i="1" dirty="0"/>
                  <a:t> standard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i="1" dirty="0"/>
                  <a:t> e con spoiler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D914CDE-C003-3ED2-D598-9D97E564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81" y="3483116"/>
                <a:ext cx="4835034" cy="369332"/>
              </a:xfrm>
              <a:prstGeom prst="rect">
                <a:avLst/>
              </a:prstGeom>
              <a:blipFill>
                <a:blip r:embed="rId9"/>
                <a:stretch>
                  <a:fillRect l="-1009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81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9931-57C8-7CCE-E156-C1ABB1229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8AD70-1CC0-2C6C-9CD6-9BFD1241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err="1">
                <a:ea typeface="+mj-lt"/>
                <a:cs typeface="+mj-lt"/>
              </a:rPr>
              <a:t>Riassunto</a:t>
            </a:r>
            <a:r>
              <a:rPr lang="en-US" noProof="0" dirty="0">
                <a:ea typeface="+mj-lt"/>
                <a:cs typeface="+mj-lt"/>
              </a:rPr>
              <a:t> dei </a:t>
            </a:r>
            <a:r>
              <a:rPr lang="en-US" noProof="0" dirty="0" err="1">
                <a:ea typeface="+mj-lt"/>
                <a:cs typeface="+mj-lt"/>
              </a:rPr>
              <a:t>risultati</a:t>
            </a:r>
            <a:endParaRPr lang="en-US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CFB212-181E-E3B8-155A-1D9E4909D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D45B7-DFE2-4393-8D37-380FC36BF3AA}" type="slidenum">
              <a:rPr lang="en-US" noProof="0" smtClean="0"/>
              <a:pPr/>
              <a:t>9</a:t>
            </a:fld>
            <a:endParaRPr lang="en-US" noProof="0"/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A82757EB-BB98-E83E-6052-3F6739C95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354736"/>
              </p:ext>
            </p:extLst>
          </p:nvPr>
        </p:nvGraphicFramePr>
        <p:xfrm>
          <a:off x="619154" y="1341120"/>
          <a:ext cx="6329461" cy="2764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Immagine 10" descr="Immagine che contiene Policromia&#10;&#10;Il contenuto generato dall'IA potrebbe non essere corretto.">
            <a:extLst>
              <a:ext uri="{FF2B5EF4-FFF2-40B4-BE49-F238E27FC236}">
                <a16:creationId xmlns:a16="http://schemas.microsoft.com/office/drawing/2014/main" id="{C323B55C-98FD-0C6C-73DC-6F86A3BCE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19722" r="21719" b="19722"/>
          <a:stretch/>
        </p:blipFill>
        <p:spPr>
          <a:xfrm>
            <a:off x="619153" y="4271050"/>
            <a:ext cx="3583484" cy="1800000"/>
          </a:xfrm>
          <a:prstGeom prst="rect">
            <a:avLst/>
          </a:prstGeom>
        </p:spPr>
      </p:pic>
      <p:pic>
        <p:nvPicPr>
          <p:cNvPr id="13" name="Immagine 12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6B0A53E3-DB8E-930A-D4BD-C13CF611B7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3" t="15951" r="22500" b="17938"/>
          <a:stretch/>
        </p:blipFill>
        <p:spPr>
          <a:xfrm>
            <a:off x="4012263" y="4105222"/>
            <a:ext cx="2936352" cy="196582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48CF5DB-5F9A-6D24-431A-A410FB1D51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7863"/>
          <a:stretch/>
        </p:blipFill>
        <p:spPr>
          <a:xfrm>
            <a:off x="7719060" y="4105222"/>
            <a:ext cx="3763756" cy="158399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F3A14B-FABC-B5F2-C7BC-909C74C1BBD6}"/>
              </a:ext>
            </a:extLst>
          </p:cNvPr>
          <p:cNvSpPr txBox="1"/>
          <p:nvPr/>
        </p:nvSpPr>
        <p:spPr>
          <a:xfrm>
            <a:off x="8056878" y="5732496"/>
            <a:ext cx="3425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0" i="1" u="none" strike="noStrike" baseline="0" dirty="0">
                <a:solidFill>
                  <a:schemeClr val="bg2">
                    <a:lumMod val="50000"/>
                  </a:schemeClr>
                </a:solidFill>
                <a:latin typeface="TimesNewRomanPSMT"/>
              </a:rPr>
              <a:t>DOI: 10.1051/</a:t>
            </a:r>
            <a:r>
              <a:rPr lang="it-IT" sz="1600" b="0" i="1" u="none" strike="noStrike" baseline="0" dirty="0" err="1">
                <a:solidFill>
                  <a:schemeClr val="bg2">
                    <a:lumMod val="50000"/>
                  </a:schemeClr>
                </a:solidFill>
                <a:latin typeface="TimesNewRomanPSMT"/>
              </a:rPr>
              <a:t>matecconf</a:t>
            </a:r>
            <a:r>
              <a:rPr lang="it-IT" sz="1600" b="0" i="1" u="none" strike="noStrike" baseline="0" dirty="0">
                <a:solidFill>
                  <a:schemeClr val="bg2">
                    <a:lumMod val="50000"/>
                  </a:schemeClr>
                </a:solidFill>
                <a:latin typeface="TimesNewRomanPSMT"/>
              </a:rPr>
              <a:t>/20179001027</a:t>
            </a:r>
            <a:endParaRPr lang="it-IT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0ECFD08-FBAF-83CE-8270-D8A0CA0470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591236"/>
                  </p:ext>
                </p:extLst>
              </p:nvPr>
            </p:nvGraphicFramePr>
            <p:xfrm>
              <a:off x="7522816" y="1574800"/>
              <a:ext cx="3960000" cy="18542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2000">
                      <a:extLst>
                        <a:ext uri="{9D8B030D-6E8A-4147-A177-3AD203B41FA5}">
                          <a16:colId xmlns:a16="http://schemas.microsoft.com/office/drawing/2014/main" val="2594020108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2033693731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771271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it-IT" sz="1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887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Coupe</a:t>
                          </a:r>
                          <a:r>
                            <a:rPr lang="it-IT" sz="1600" dirty="0"/>
                            <a:t> spoiler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0.5933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−0.0164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231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Coupe</a:t>
                          </a:r>
                          <a:r>
                            <a:rPr lang="it-IT" sz="1600" dirty="0"/>
                            <a:t> base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0.6121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0.1915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5566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Sedan spoiler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0.4653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−0.0902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397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Sedan base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0.4774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i="1" dirty="0" smtClean="0">
                                    <a:latin typeface="Cambria Math" panose="02040503050406030204" pitchFamily="18" charset="0"/>
                                  </a:rPr>
                                  <m:t>0.0112</m:t>
                                </m:r>
                              </m:oMath>
                            </m:oMathPara>
                          </a14:m>
                          <a:endParaRPr lang="it-IT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949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0ECFD08-FBAF-83CE-8270-D8A0CA0470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591236"/>
                  </p:ext>
                </p:extLst>
              </p:nvPr>
            </p:nvGraphicFramePr>
            <p:xfrm>
              <a:off x="7522816" y="1574800"/>
              <a:ext cx="3960000" cy="18542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2000">
                      <a:extLst>
                        <a:ext uri="{9D8B030D-6E8A-4147-A177-3AD203B41FA5}">
                          <a16:colId xmlns:a16="http://schemas.microsoft.com/office/drawing/2014/main" val="2594020108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2033693731"/>
                        </a:ext>
                      </a:extLst>
                    </a:gridCol>
                    <a:gridCol w="1224000">
                      <a:extLst>
                        <a:ext uri="{9D8B030D-6E8A-4147-A177-3AD203B41FA5}">
                          <a16:colId xmlns:a16="http://schemas.microsoft.com/office/drawing/2014/main" val="7712716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it-IT" sz="1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23881" t="-1639" r="-101990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23881" t="-1639" r="-199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8875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Coupe</a:t>
                          </a:r>
                          <a:r>
                            <a:rPr lang="it-IT" sz="1600" dirty="0"/>
                            <a:t> spoiler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23881" t="-101639" r="-10199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23881" t="-101639" r="-199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9231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/>
                            <a:t>Coupe</a:t>
                          </a:r>
                          <a:r>
                            <a:rPr lang="it-IT" sz="1600" dirty="0"/>
                            <a:t> base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23881" t="-201639" r="-10199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23881" t="-201639" r="-199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5566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Sedan spoiler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23881" t="-301639" r="-10199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23881" t="-301639" r="-1990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397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/>
                            <a:t>Sedan base</a:t>
                          </a:r>
                        </a:p>
                      </a:txBody>
                      <a:tcPr>
                        <a:solidFill>
                          <a:srgbClr val="083E5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123881" t="-401639" r="-10199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7"/>
                          <a:stretch>
                            <a:fillRect l="-223881" t="-401639" r="-199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0949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ight Bracket 3">
            <a:extLst>
              <a:ext uri="{FF2B5EF4-FFF2-40B4-BE49-F238E27FC236}">
                <a16:creationId xmlns:a16="http://schemas.microsoft.com/office/drawing/2014/main" id="{7B2AEC0B-D987-D792-B9E4-B73A4D1D6916}"/>
              </a:ext>
            </a:extLst>
          </p:cNvPr>
          <p:cNvSpPr/>
          <p:nvPr/>
        </p:nvSpPr>
        <p:spPr>
          <a:xfrm>
            <a:off x="6131994" y="1594138"/>
            <a:ext cx="151634" cy="589433"/>
          </a:xfrm>
          <a:prstGeom prst="rightBracket">
            <a:avLst>
              <a:gd name="adj" fmla="val 0"/>
            </a:avLst>
          </a:prstGeom>
          <a:ln w="38100">
            <a:solidFill>
              <a:srgbClr val="083E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42A803B-BF2B-23AF-C126-A3B784365FE1}"/>
              </a:ext>
            </a:extLst>
          </p:cNvPr>
          <p:cNvSpPr/>
          <p:nvPr/>
        </p:nvSpPr>
        <p:spPr>
          <a:xfrm>
            <a:off x="5227119" y="2392650"/>
            <a:ext cx="151634" cy="589433"/>
          </a:xfrm>
          <a:prstGeom prst="rightBracket">
            <a:avLst>
              <a:gd name="adj" fmla="val 0"/>
            </a:avLst>
          </a:prstGeom>
          <a:ln w="38100">
            <a:solidFill>
              <a:srgbClr val="083E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D9AEC8-BFF2-EB02-4BFD-E68C481ACB44}"/>
                  </a:ext>
                </a:extLst>
              </p:cNvPr>
              <p:cNvSpPr txBox="1"/>
              <p:nvPr/>
            </p:nvSpPr>
            <p:spPr>
              <a:xfrm>
                <a:off x="6305663" y="1704188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−3.08%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D9AEC8-BFF2-EB02-4BFD-E68C481AC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63" y="1704188"/>
                <a:ext cx="10406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866350-435F-C6F3-3EAD-5AD0178FD65C}"/>
                  </a:ext>
                </a:extLst>
              </p:cNvPr>
              <p:cNvSpPr txBox="1"/>
              <p:nvPr/>
            </p:nvSpPr>
            <p:spPr>
              <a:xfrm>
                <a:off x="5447425" y="2538505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−2.53%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866350-435F-C6F3-3EAD-5AD0178FD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425" y="2538505"/>
                <a:ext cx="10406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3489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Aptos SemiBold"/>
        <a:ea typeface=""/>
        <a:cs typeface=""/>
      </a:majorFont>
      <a:minorFont>
        <a:latin typeface="Aptos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709</Words>
  <Application>Microsoft Office PowerPoint</Application>
  <PresentationFormat>Widescreen</PresentationFormat>
  <Paragraphs>164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 Display</vt:lpstr>
      <vt:lpstr>Aptos SemiBold</vt:lpstr>
      <vt:lpstr>Arial</vt:lpstr>
      <vt:lpstr>Calibri</vt:lpstr>
      <vt:lpstr>Cambria Math</vt:lpstr>
      <vt:lpstr>Times New Roman</vt:lpstr>
      <vt:lpstr>TimesNewRomanPSMT</vt:lpstr>
      <vt:lpstr>Wingdings</vt:lpstr>
      <vt:lpstr>Tema di Office</vt:lpstr>
      <vt:lpstr>PowerPoint Presentation</vt:lpstr>
      <vt:lpstr>Scopo del lavoro</vt:lpstr>
      <vt:lpstr>PowerPoint Presentation</vt:lpstr>
      <vt:lpstr>Nozioni di Aerodinamica del veicolo</vt:lpstr>
      <vt:lpstr>Nozioni di Aerodinamica del veicolo</vt:lpstr>
      <vt:lpstr>Metodologia Numerica</vt:lpstr>
      <vt:lpstr>Semplificazione macchina</vt:lpstr>
      <vt:lpstr>Visualizzazione campo di moto</vt:lpstr>
      <vt:lpstr>Riassunto dei risultati</vt:lpstr>
      <vt:lpstr>PowerPoint Presentation</vt:lpstr>
      <vt:lpstr>Metodologia sperimentale</vt:lpstr>
      <vt:lpstr>Caratteristiche di un Tuft Test</vt:lpstr>
      <vt:lpstr>Come eseguire il Tuft Test</vt:lpstr>
      <vt:lpstr>Caratteristiche di un Coast Down Test</vt:lpstr>
      <vt:lpstr>Come eseguire il Coast Down Test</vt:lpstr>
      <vt:lpstr>Criticità prove sperimentali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Marcora</dc:creator>
  <cp:lastModifiedBy>Matteo Baio</cp:lastModifiedBy>
  <cp:revision>18</cp:revision>
  <dcterms:created xsi:type="dcterms:W3CDTF">2024-01-20T08:55:25Z</dcterms:created>
  <dcterms:modified xsi:type="dcterms:W3CDTF">2025-04-23T13:48:22Z</dcterms:modified>
</cp:coreProperties>
</file>